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4"/>
  </p:notesMasterIdLst>
  <p:handoutMasterIdLst>
    <p:handoutMasterId r:id="rId55"/>
  </p:handoutMasterIdLst>
  <p:sldIdLst>
    <p:sldId id="508" r:id="rId2"/>
    <p:sldId id="509" r:id="rId3"/>
    <p:sldId id="510" r:id="rId4"/>
    <p:sldId id="593" r:id="rId5"/>
    <p:sldId id="595" r:id="rId6"/>
    <p:sldId id="598" r:id="rId7"/>
    <p:sldId id="596" r:id="rId8"/>
    <p:sldId id="520" r:id="rId9"/>
    <p:sldId id="567" r:id="rId10"/>
    <p:sldId id="600" r:id="rId11"/>
    <p:sldId id="601" r:id="rId12"/>
    <p:sldId id="735" r:id="rId13"/>
    <p:sldId id="590" r:id="rId14"/>
    <p:sldId id="738" r:id="rId15"/>
    <p:sldId id="591" r:id="rId16"/>
    <p:sldId id="592" r:id="rId17"/>
    <p:sldId id="739" r:id="rId18"/>
    <p:sldId id="550" r:id="rId19"/>
    <p:sldId id="726" r:id="rId20"/>
    <p:sldId id="730" r:id="rId21"/>
    <p:sldId id="727" r:id="rId22"/>
    <p:sldId id="737" r:id="rId23"/>
    <p:sldId id="728" r:id="rId24"/>
    <p:sldId id="605" r:id="rId25"/>
    <p:sldId id="613" r:id="rId26"/>
    <p:sldId id="607" r:id="rId27"/>
    <p:sldId id="731" r:id="rId28"/>
    <p:sldId id="740" r:id="rId29"/>
    <p:sldId id="589" r:id="rId30"/>
    <p:sldId id="534" r:id="rId31"/>
    <p:sldId id="535" r:id="rId32"/>
    <p:sldId id="536" r:id="rId33"/>
    <p:sldId id="537" r:id="rId34"/>
    <p:sldId id="538" r:id="rId35"/>
    <p:sldId id="539" r:id="rId36"/>
    <p:sldId id="540" r:id="rId37"/>
    <p:sldId id="608" r:id="rId38"/>
    <p:sldId id="610" r:id="rId39"/>
    <p:sldId id="611" r:id="rId40"/>
    <p:sldId id="743" r:id="rId41"/>
    <p:sldId id="732" r:id="rId42"/>
    <p:sldId id="612" r:id="rId43"/>
    <p:sldId id="733" r:id="rId44"/>
    <p:sldId id="280" r:id="rId45"/>
    <p:sldId id="720" r:id="rId46"/>
    <p:sldId id="281" r:id="rId47"/>
    <p:sldId id="541" r:id="rId48"/>
    <p:sldId id="585" r:id="rId49"/>
    <p:sldId id="741" r:id="rId50"/>
    <p:sldId id="742" r:id="rId51"/>
    <p:sldId id="587" r:id="rId52"/>
    <p:sldId id="58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78F2197-370A-4472-ABAD-91C5F4ABEC6C}">
          <p14:sldIdLst>
            <p14:sldId id="508"/>
            <p14:sldId id="509"/>
            <p14:sldId id="510"/>
          </p14:sldIdLst>
        </p14:section>
        <p14:section name="What is SQA?" id="{4AEFF145-3A9F-4654-9F50-B259A61E4532}">
          <p14:sldIdLst>
            <p14:sldId id="593"/>
            <p14:sldId id="595"/>
            <p14:sldId id="598"/>
            <p14:sldId id="596"/>
            <p14:sldId id="520"/>
            <p14:sldId id="567"/>
          </p14:sldIdLst>
        </p14:section>
        <p14:section name="Software Defects" id="{C2D6FC0A-D997-4ED7-A023-83541D2DACB9}">
          <p14:sldIdLst>
            <p14:sldId id="600"/>
            <p14:sldId id="601"/>
            <p14:sldId id="735"/>
            <p14:sldId id="590"/>
            <p14:sldId id="738"/>
            <p14:sldId id="591"/>
            <p14:sldId id="592"/>
            <p14:sldId id="739"/>
            <p14:sldId id="550"/>
            <p14:sldId id="726"/>
            <p14:sldId id="730"/>
            <p14:sldId id="727"/>
            <p14:sldId id="737"/>
            <p14:sldId id="728"/>
          </p14:sldIdLst>
        </p14:section>
        <p14:section name="Manual vs. Automation" id="{404624E7-FC13-4C5C-B3EB-EE43636F2563}">
          <p14:sldIdLst>
            <p14:sldId id="605"/>
            <p14:sldId id="613"/>
            <p14:sldId id="607"/>
            <p14:sldId id="731"/>
            <p14:sldId id="740"/>
          </p14:sldIdLst>
        </p14:section>
        <p14:section name="Seven Testing Principles" id="{78D3E50E-946E-478F-A6DB-8013770C8E80}">
          <p14:sldIdLst>
            <p14:sldId id="589"/>
            <p14:sldId id="534"/>
            <p14:sldId id="535"/>
            <p14:sldId id="536"/>
            <p14:sldId id="537"/>
            <p14:sldId id="538"/>
            <p14:sldId id="539"/>
            <p14:sldId id="540"/>
          </p14:sldIdLst>
        </p14:section>
        <p14:section name="Test Scenarios and Test Cases" id="{6AD3C61F-79A7-4B88-B5DA-98C54EDB0606}">
          <p14:sldIdLst>
            <p14:sldId id="608"/>
            <p14:sldId id="610"/>
            <p14:sldId id="611"/>
            <p14:sldId id="743"/>
            <p14:sldId id="732"/>
            <p14:sldId id="612"/>
            <p14:sldId id="733"/>
            <p14:sldId id="280"/>
            <p14:sldId id="720"/>
            <p14:sldId id="281"/>
          </p14:sldIdLst>
        </p14:section>
        <p14:section name="Conclusion" id="{77206464-B36D-44E6-818E-5CD87938DFD7}">
          <p14:sldIdLst>
            <p14:sldId id="541"/>
            <p14:sldId id="585"/>
            <p14:sldId id="741"/>
            <p14:sldId id="742"/>
            <p14:sldId id="587"/>
            <p14:sldId id="5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E26823-B139-557A-F7E1-69EECF37B8F6}" name="Angel Georgiev" initials="AG" userId="Angel Georgiev" providerId="None"/>
  <p188:author id="{07BBEE9E-F694-9718-1033-FA0D921862C0}" name="Miroslava Dimitrova" initials="MD" userId="S::Miroslava.Dimitrova@ibm.com::85517347-f7ec-4ee1-a5c2-f81e604ff0f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FFEAC9"/>
    <a:srgbClr val="FFC30B"/>
    <a:srgbClr val="FEE227"/>
    <a:srgbClr val="15171C"/>
    <a:srgbClr val="F2A40D"/>
    <a:srgbClr val="FBD323"/>
    <a:srgbClr val="FCE422"/>
    <a:srgbClr val="EBE997"/>
    <a:srgbClr val="F6F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5214" autoAdjust="0"/>
  </p:normalViewPr>
  <p:slideViewPr>
    <p:cSldViewPr showGuides="1">
      <p:cViewPr varScale="1">
        <p:scale>
          <a:sx n="48" d="100"/>
          <a:sy n="48" d="100"/>
        </p:scale>
        <p:origin x="53" y="792"/>
      </p:cViewPr>
      <p:guideLst/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51" d="100"/>
          <a:sy n="51" d="100"/>
        </p:scale>
        <p:origin x="1836" y="2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18.5.2023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18-May-23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869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Book: Foundations of Software Testing ISTQB Certification - 5.6 INCIDENT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535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Book: Foundations of Software Testing ISTQB Certification - 5.6 INCIDENT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556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9524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0377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6094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7297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3333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558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440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8216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03858-86C6-492C-B101-7EE82988ECC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F35A7-244F-4EA8-8534-E721F17295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37914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78412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649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6842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7007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2683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008A1BFD-531E-4B09-92EB-D4AC4BE29E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273665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519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11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60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C77F2-5C89-4F9E-B2E0-8026E1A640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5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03858-86C6-492C-B101-7EE82988ECC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F35A7-244F-4EA8-8534-E721F17295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88730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03858-86C6-492C-B101-7EE82988ECC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F35A7-244F-4EA8-8534-E721F17295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92611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966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9676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20C955D-5F34-4085-B9B4-B7AD26270F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57016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20C955D-5F34-4085-B9B4-B7AD26270F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90395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9E82B58-C7AB-4FE7-AC66-C51FE19C02D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685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56219" y="1628999"/>
            <a:ext cx="71558" cy="3600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509653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6000" y="1353867"/>
            <a:ext cx="7069236" cy="4973134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449001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379426" y="1584000"/>
            <a:ext cx="71558" cy="3600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6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868" y="1353867"/>
            <a:ext cx="3734132" cy="238914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marL="1347788" indent="0" latinLnBrk="0">
              <a:buNone/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0247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3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7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621945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141448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163245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35427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245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2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380148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9" name="Logo Software University" descr="Software University logo">
            <a:extLst>
              <a:ext uri="{FF2B5EF4-FFF2-40B4-BE49-F238E27FC236}">
                <a16:creationId xmlns:a16="http://schemas.microsoft.com/office/drawing/2014/main" id="{817644CC-5E1F-DFF4-7A6B-8C272BF500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357" y="406336"/>
            <a:ext cx="1915704" cy="559235"/>
          </a:xfrm>
          <a:prstGeom prst="rect">
            <a:avLst/>
          </a:prstGeom>
        </p:spPr>
      </p:pic>
      <p:sp>
        <p:nvSpPr>
          <p:cNvPr id="11" name="Rectangle Top">
            <a:extLst>
              <a:ext uri="{FF2B5EF4-FFF2-40B4-BE49-F238E27FC236}">
                <a16:creationId xmlns:a16="http://schemas.microsoft.com/office/drawing/2014/main" id="{01F089CE-CD5E-04FF-069F-0CBCCDE27720}"/>
              </a:ext>
            </a:extLst>
          </p:cNvPr>
          <p:cNvSpPr/>
          <p:nvPr userDrawn="1"/>
        </p:nvSpPr>
        <p:spPr>
          <a:xfrm>
            <a:off x="0" y="-6376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3" name="Logo Software University" descr="Software University logo">
            <a:extLst>
              <a:ext uri="{FF2B5EF4-FFF2-40B4-BE49-F238E27FC236}">
                <a16:creationId xmlns:a16="http://schemas.microsoft.com/office/drawing/2014/main" id="{29768C21-11CA-4EA5-95E5-4DC2B9864F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042" y="282907"/>
            <a:ext cx="1915704" cy="559235"/>
          </a:xfrm>
          <a:prstGeom prst="rect">
            <a:avLst/>
          </a:prstGeom>
        </p:spPr>
      </p:pic>
      <p:sp>
        <p:nvSpPr>
          <p:cNvPr id="14" name="Slide Title">
            <a:extLst>
              <a:ext uri="{FF2B5EF4-FFF2-40B4-BE49-F238E27FC236}">
                <a16:creationId xmlns:a16="http://schemas.microsoft.com/office/drawing/2014/main" id="{ACB9BDA3-6C3A-F88D-7119-97EBCA63C293}"/>
              </a:ext>
            </a:extLst>
          </p:cNvPr>
          <p:cNvSpPr txBox="1">
            <a:spLocks/>
          </p:cNvSpPr>
          <p:nvPr userDrawn="1"/>
        </p:nvSpPr>
        <p:spPr>
          <a:xfrm>
            <a:off x="139224" y="82853"/>
            <a:ext cx="9715594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438" rtl="0" eaLnBrk="1" latinLnBrk="0" hangingPunct="1">
              <a:spcBef>
                <a:spcPct val="0"/>
              </a:spcBef>
              <a:buNone/>
              <a:defRPr sz="3998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94" r:id="rId11"/>
    <p:sldLayoutId id="2147483695" r:id="rId12"/>
    <p:sldLayoutId id="2147483686" r:id="rId13"/>
    <p:sldLayoutId id="2147483687" r:id="rId14"/>
    <p:sldLayoutId id="2147483696" r:id="rId15"/>
    <p:sldLayoutId id="2147483711" r:id="rId16"/>
    <p:sldLayoutId id="2147483714" r:id="rId17"/>
    <p:sldLayoutId id="2147483715" r:id="rId18"/>
    <p:sldLayoutId id="2147483716" r:id="rId19"/>
    <p:sldLayoutId id="2147483718" r:id="rId20"/>
    <p:sldLayoutId id="2147483719" r:id="rId21"/>
  </p:sldLayoutIdLs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nHn8W1Em6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nual-qa-demo.softuniqa.repl.co/" TargetMode="External"/><Relationship Id="rId2" Type="http://schemas.openxmlformats.org/officeDocument/2006/relationships/hyperlink" Target="http://softuni-qa-loadbalancer-2137572849.eu-north-1.elb.amazonaws.com/manual-qa-dem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it.com/@SoftUniQA/QA-Automation-Demo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ftwaregroup.com/" TargetMode="External"/><Relationship Id="rId13" Type="http://schemas.openxmlformats.org/officeDocument/2006/relationships/image" Target="../media/image75.png"/><Relationship Id="rId18" Type="http://schemas.openxmlformats.org/officeDocument/2006/relationships/hyperlink" Target="https://bosch.io/" TargetMode="External"/><Relationship Id="rId26" Type="http://schemas.openxmlformats.org/officeDocument/2006/relationships/hyperlink" Target="https://dxc.com/us/en" TargetMode="External"/><Relationship Id="rId3" Type="http://schemas.openxmlformats.org/officeDocument/2006/relationships/image" Target="../media/image70.jpeg"/><Relationship Id="rId21" Type="http://schemas.openxmlformats.org/officeDocument/2006/relationships/image" Target="../media/image79.png"/><Relationship Id="rId7" Type="http://schemas.openxmlformats.org/officeDocument/2006/relationships/image" Target="../media/image72.png"/><Relationship Id="rId12" Type="http://schemas.openxmlformats.org/officeDocument/2006/relationships/hyperlink" Target="https://createx.bg/" TargetMode="External"/><Relationship Id="rId17" Type="http://schemas.openxmlformats.org/officeDocument/2006/relationships/image" Target="../media/image77.png"/><Relationship Id="rId25" Type="http://schemas.openxmlformats.org/officeDocument/2006/relationships/image" Target="../media/image81.png"/><Relationship Id="rId2" Type="http://schemas.openxmlformats.org/officeDocument/2006/relationships/hyperlink" Target="https://www.pharvision.ai/" TargetMode="External"/><Relationship Id="rId16" Type="http://schemas.openxmlformats.org/officeDocument/2006/relationships/hyperlink" Target="https://smartit.bg/" TargetMode="External"/><Relationship Id="rId20" Type="http://schemas.openxmlformats.org/officeDocument/2006/relationships/hyperlink" Target="https://it.schwarz/en/careers" TargetMode="External"/><Relationship Id="rId29" Type="http://schemas.openxmlformats.org/officeDocument/2006/relationships/image" Target="../media/image83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ostbank.bg/bg-BG" TargetMode="External"/><Relationship Id="rId11" Type="http://schemas.openxmlformats.org/officeDocument/2006/relationships/image" Target="../media/image74.png"/><Relationship Id="rId24" Type="http://schemas.openxmlformats.org/officeDocument/2006/relationships/hyperlink" Target="https://www.draftkings.com/" TargetMode="External"/><Relationship Id="rId5" Type="http://schemas.openxmlformats.org/officeDocument/2006/relationships/image" Target="../media/image71.png"/><Relationship Id="rId15" Type="http://schemas.openxmlformats.org/officeDocument/2006/relationships/image" Target="../media/image76.jpeg"/><Relationship Id="rId23" Type="http://schemas.openxmlformats.org/officeDocument/2006/relationships/image" Target="../media/image80.png"/><Relationship Id="rId28" Type="http://schemas.openxmlformats.org/officeDocument/2006/relationships/hyperlink" Target="https://ambitioned.com/" TargetMode="External"/><Relationship Id="rId10" Type="http://schemas.openxmlformats.org/officeDocument/2006/relationships/hyperlink" Target="https://bg.coca-colahellenic.com/bg/working-with-us" TargetMode="External"/><Relationship Id="rId19" Type="http://schemas.openxmlformats.org/officeDocument/2006/relationships/image" Target="../media/image78.png"/><Relationship Id="rId4" Type="http://schemas.openxmlformats.org/officeDocument/2006/relationships/hyperlink" Target="https://en.superhosting.bg/" TargetMode="External"/><Relationship Id="rId9" Type="http://schemas.openxmlformats.org/officeDocument/2006/relationships/image" Target="../media/image73.png"/><Relationship Id="rId14" Type="http://schemas.openxmlformats.org/officeDocument/2006/relationships/hyperlink" Target="https://www.pokerstars.bg/" TargetMode="External"/><Relationship Id="rId22" Type="http://schemas.openxmlformats.org/officeDocument/2006/relationships/hyperlink" Target="https://indeavr.com/" TargetMode="External"/><Relationship Id="rId27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hyperlink" Target="https://softuni.b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3191" y="6189117"/>
            <a:ext cx="2950749" cy="654081"/>
          </a:xfrm>
        </p:spPr>
        <p:txBody>
          <a:bodyPr/>
          <a:lstStyle/>
          <a:p>
            <a:pPr lvl="0"/>
            <a:r>
              <a:rPr lang="en-US" sz="1800" u="sng" dirty="0">
                <a:solidFill>
                  <a:schemeClr val="tx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8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3191" y="5754671"/>
            <a:ext cx="2950749" cy="705697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University</a:t>
            </a:r>
          </a:p>
          <a:p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580251" y="5459207"/>
            <a:ext cx="2950749" cy="444793"/>
          </a:xfrm>
        </p:spPr>
        <p:txBody>
          <a:bodyPr/>
          <a:lstStyle/>
          <a:p>
            <a:pPr lvl="0"/>
            <a:r>
              <a:rPr lang="en-US" sz="2400" dirty="0">
                <a:ea typeface="Calibri"/>
                <a:cs typeface="Calibri"/>
                <a:sym typeface="Calibri"/>
              </a:rPr>
              <a:t>Technical Trainers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80251" y="4914000"/>
            <a:ext cx="2950749" cy="595445"/>
          </a:xfrm>
        </p:spPr>
        <p:txBody>
          <a:bodyPr/>
          <a:lstStyle/>
          <a:p>
            <a:pPr lvl="0"/>
            <a:r>
              <a:rPr lang="en-US" sz="2800" dirty="0">
                <a:ea typeface="Calibri"/>
                <a:cs typeface="Calibri"/>
                <a:sym typeface="Calibri"/>
              </a:rPr>
              <a:t>SoftUni Team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4182" y="1386654"/>
            <a:ext cx="11083636" cy="742694"/>
          </a:xfrm>
        </p:spPr>
        <p:txBody>
          <a:bodyPr/>
          <a:lstStyle/>
          <a:p>
            <a:pPr lvl="0"/>
            <a:r>
              <a:rPr lang="en-US" sz="3600" dirty="0">
                <a:ea typeface="Calibri"/>
                <a:cs typeface="Calibri"/>
                <a:sym typeface="Calibri"/>
              </a:rPr>
              <a:t>QA, Testing, Bugs, Testing Principles, Testing Process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4182" y="459000"/>
            <a:ext cx="11083636" cy="882654"/>
          </a:xfrm>
        </p:spPr>
        <p:txBody>
          <a:bodyPr>
            <a:normAutofit/>
          </a:bodyPr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Software Quality Assurance: Introduction</a:t>
            </a:r>
            <a:endParaRPr lang="bg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148CE7-F061-7D4B-EC0B-D545FFC4F75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468" y="2468605"/>
            <a:ext cx="2257065" cy="2220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79D635-2A31-1DA8-88A8-176648707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51" y="2439000"/>
            <a:ext cx="2475000" cy="24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50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677DC8E-7C70-4A48-F68D-15803175BCE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Errors, Defects, Bugs, Failures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Software Defects (Bugs)</a:t>
            </a:r>
            <a:endParaRPr lang="bg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672AAE-4295-FAE0-75C0-C153919A3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800" y="1674000"/>
            <a:ext cx="2168400" cy="2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57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11</a:t>
            </a:fld>
            <a:endParaRPr lang="en-US" dirty="0"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Humans can make </a:t>
            </a:r>
            <a:r>
              <a:rPr lang="en-US" b="1" dirty="0">
                <a:solidFill>
                  <a:schemeClr val="bg1"/>
                </a:solidFill>
              </a:rPr>
              <a:t>errors</a:t>
            </a:r>
            <a:r>
              <a:rPr lang="en-US" dirty="0"/>
              <a:t> (mistakes)</a:t>
            </a:r>
          </a:p>
          <a:p>
            <a:r>
              <a:rPr lang="en-US" dirty="0"/>
              <a:t>Errors produce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Defects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bugs</a:t>
            </a:r>
            <a:r>
              <a:rPr lang="en-US" dirty="0"/>
              <a:t> in the program code, or</a:t>
            </a:r>
            <a:br>
              <a:rPr lang="en-US" dirty="0"/>
            </a:br>
            <a:r>
              <a:rPr lang="en-US" dirty="0"/>
              <a:t>mistakes in the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design</a:t>
            </a:r>
            <a:r>
              <a:rPr lang="en-US" dirty="0"/>
              <a:t> / other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If a </a:t>
            </a:r>
            <a:r>
              <a:rPr lang="en-US" b="1" dirty="0">
                <a:solidFill>
                  <a:schemeClr val="bg1"/>
                </a:solidFill>
              </a:rPr>
              <a:t>defect</a:t>
            </a:r>
            <a:r>
              <a:rPr lang="en-US" dirty="0"/>
              <a:t> is executed, it might cause a </a:t>
            </a:r>
            <a:r>
              <a:rPr lang="en-US" b="1" dirty="0">
                <a:solidFill>
                  <a:schemeClr val="bg1"/>
                </a:solidFill>
              </a:rPr>
              <a:t>failure</a:t>
            </a:r>
            <a:endParaRPr lang="en-US" dirty="0"/>
          </a:p>
          <a:p>
            <a:pPr lvl="1"/>
            <a:r>
              <a:rPr lang="en-US" dirty="0"/>
              <a:t>Fail to do what it should do / do the wrong thing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QA </a:t>
            </a:r>
            <a:r>
              <a:rPr lang="en-US" dirty="0"/>
              <a:t>/</a:t>
            </a:r>
            <a:r>
              <a:rPr lang="en-US" b="1" dirty="0">
                <a:solidFill>
                  <a:schemeClr val="bg1"/>
                </a:solidFill>
              </a:rPr>
              <a:t> software testing </a:t>
            </a:r>
            <a:r>
              <a:rPr lang="en-US" dirty="0"/>
              <a:t>aims to find the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Automated testing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CI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CD</a:t>
            </a:r>
            <a:r>
              <a:rPr lang="en-US" dirty="0"/>
              <a:t> reduce the defects</a:t>
            </a:r>
            <a:endParaRPr lang="bg-BG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Defects</a:t>
            </a:r>
            <a:endParaRPr lang="en-US" dirty="0">
              <a:sym typeface="Calibri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DEF3B76-E400-277F-0718-61777655A76C}"/>
              </a:ext>
            </a:extLst>
          </p:cNvPr>
          <p:cNvGrpSpPr/>
          <p:nvPr/>
        </p:nvGrpSpPr>
        <p:grpSpPr>
          <a:xfrm>
            <a:off x="9213970" y="1465210"/>
            <a:ext cx="2597030" cy="946312"/>
            <a:chOff x="85289" y="4130990"/>
            <a:chExt cx="2162490" cy="1040180"/>
          </a:xfrm>
          <a:solidFill>
            <a:schemeClr val="tx1">
              <a:alpha val="70000"/>
            </a:schemeClr>
          </a:solidFill>
          <a:scene3d>
            <a:camera prst="orthographicFront"/>
            <a:lightRig rig="threePt" dir="t"/>
          </a:scene3d>
        </p:grpSpPr>
        <p:sp>
          <p:nvSpPr>
            <p:cNvPr id="29" name="Rounded Rectangle 37">
              <a:extLst>
                <a:ext uri="{FF2B5EF4-FFF2-40B4-BE49-F238E27FC236}">
                  <a16:creationId xmlns:a16="http://schemas.microsoft.com/office/drawing/2014/main" id="{E3D41E2C-0145-7CDF-9226-7A4FFC954A33}"/>
                </a:ext>
              </a:extLst>
            </p:cNvPr>
            <p:cNvSpPr/>
            <p:nvPr/>
          </p:nvSpPr>
          <p:spPr>
            <a:xfrm>
              <a:off x="85289" y="4130990"/>
              <a:ext cx="2162490" cy="1040180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ounded Rectangle 4">
              <a:extLst>
                <a:ext uri="{FF2B5EF4-FFF2-40B4-BE49-F238E27FC236}">
                  <a16:creationId xmlns:a16="http://schemas.microsoft.com/office/drawing/2014/main" id="{725AD6C4-C801-0F6C-ED8C-971EB4FEA8E1}"/>
                </a:ext>
              </a:extLst>
            </p:cNvPr>
            <p:cNvSpPr/>
            <p:nvPr/>
          </p:nvSpPr>
          <p:spPr>
            <a:xfrm>
              <a:off x="115755" y="4161456"/>
              <a:ext cx="2101558" cy="97924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180" tIns="76180" rIns="76180" bIns="76180" numCol="1" spcCol="1270" anchor="ctr" anchorCtr="0">
              <a:noAutofit/>
            </a:bodyPr>
            <a:lstStyle/>
            <a:p>
              <a:pPr algn="ctr" defTabSz="88873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99" b="1" dirty="0">
                  <a:solidFill>
                    <a:schemeClr val="bg2"/>
                  </a:solidFill>
                </a:rPr>
                <a:t>Human </a:t>
              </a:r>
              <a:r>
                <a:rPr lang="en-US" sz="1999" b="1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errors</a:t>
              </a:r>
              <a:r>
                <a:rPr lang="en-US" sz="1999" b="1" dirty="0">
                  <a:solidFill>
                    <a:schemeClr val="bg2"/>
                  </a:solidFill>
                </a:rPr>
                <a:t> (mistakes)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B0033E-C2CF-6E92-702E-BC50579ADFDE}"/>
              </a:ext>
            </a:extLst>
          </p:cNvPr>
          <p:cNvGrpSpPr/>
          <p:nvPr/>
        </p:nvGrpSpPr>
        <p:grpSpPr>
          <a:xfrm>
            <a:off x="9213970" y="2829888"/>
            <a:ext cx="2597030" cy="1054832"/>
            <a:chOff x="85289" y="4130990"/>
            <a:chExt cx="2162490" cy="1040180"/>
          </a:xfrm>
          <a:solidFill>
            <a:schemeClr val="tx1">
              <a:alpha val="70000"/>
            </a:schemeClr>
          </a:solidFill>
          <a:scene3d>
            <a:camera prst="orthographicFront"/>
            <a:lightRig rig="threePt" dir="t"/>
          </a:scene3d>
        </p:grpSpPr>
        <p:sp>
          <p:nvSpPr>
            <p:cNvPr id="32" name="Rounded Rectangle 35">
              <a:extLst>
                <a:ext uri="{FF2B5EF4-FFF2-40B4-BE49-F238E27FC236}">
                  <a16:creationId xmlns:a16="http://schemas.microsoft.com/office/drawing/2014/main" id="{61ACCEFD-9773-DF8C-DEBA-023C83CD8BF9}"/>
                </a:ext>
              </a:extLst>
            </p:cNvPr>
            <p:cNvSpPr/>
            <p:nvPr/>
          </p:nvSpPr>
          <p:spPr>
            <a:xfrm>
              <a:off x="85289" y="4130990"/>
              <a:ext cx="2162490" cy="1040180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Rounded Rectangle 4">
              <a:extLst>
                <a:ext uri="{FF2B5EF4-FFF2-40B4-BE49-F238E27FC236}">
                  <a16:creationId xmlns:a16="http://schemas.microsoft.com/office/drawing/2014/main" id="{D82154A4-D323-8029-22EB-672F298DE4F3}"/>
                </a:ext>
              </a:extLst>
            </p:cNvPr>
            <p:cNvSpPr/>
            <p:nvPr/>
          </p:nvSpPr>
          <p:spPr>
            <a:xfrm>
              <a:off x="115755" y="4161456"/>
              <a:ext cx="2101558" cy="97924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180" tIns="76180" rIns="76180" bIns="76180" numCol="1" spcCol="1270" anchor="ctr" anchorCtr="0">
              <a:noAutofit/>
            </a:bodyPr>
            <a:lstStyle/>
            <a:p>
              <a:pPr algn="ctr" defTabSz="888733">
                <a:lnSpc>
                  <a:spcPct val="90000"/>
                </a:lnSpc>
                <a:spcAft>
                  <a:spcPct val="35000"/>
                </a:spcAft>
              </a:pPr>
              <a:r>
                <a:rPr lang="en-US" sz="1999" b="1" dirty="0">
                  <a:solidFill>
                    <a:schemeClr val="bg2"/>
                  </a:solidFill>
                </a:rPr>
                <a:t>Defects in the software (</a:t>
              </a:r>
              <a:r>
                <a:rPr lang="en-US" sz="1999" b="1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bugs</a:t>
              </a:r>
              <a:r>
                <a:rPr lang="en-US" sz="1999" b="1" dirty="0">
                  <a:solidFill>
                    <a:schemeClr val="bg2"/>
                  </a:solidFill>
                </a:rPr>
                <a:t>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1CC5EB2-5739-E27A-A643-0AEB5A2D8F39}"/>
              </a:ext>
            </a:extLst>
          </p:cNvPr>
          <p:cNvGrpSpPr/>
          <p:nvPr/>
        </p:nvGrpSpPr>
        <p:grpSpPr>
          <a:xfrm>
            <a:off x="9213970" y="4303080"/>
            <a:ext cx="2597030" cy="1054832"/>
            <a:chOff x="85289" y="4130990"/>
            <a:chExt cx="2162490" cy="1040180"/>
          </a:xfrm>
          <a:solidFill>
            <a:schemeClr val="tx1">
              <a:alpha val="70000"/>
            </a:schemeClr>
          </a:solidFill>
          <a:scene3d>
            <a:camera prst="orthographicFront"/>
            <a:lightRig rig="threePt" dir="t"/>
          </a:scene3d>
        </p:grpSpPr>
        <p:sp>
          <p:nvSpPr>
            <p:cNvPr id="35" name="Rounded Rectangle 33">
              <a:extLst>
                <a:ext uri="{FF2B5EF4-FFF2-40B4-BE49-F238E27FC236}">
                  <a16:creationId xmlns:a16="http://schemas.microsoft.com/office/drawing/2014/main" id="{8884BEE7-0765-AC77-E669-7B903AC8302C}"/>
                </a:ext>
              </a:extLst>
            </p:cNvPr>
            <p:cNvSpPr/>
            <p:nvPr/>
          </p:nvSpPr>
          <p:spPr>
            <a:xfrm>
              <a:off x="85289" y="4130990"/>
              <a:ext cx="2162490" cy="1040180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F0957FC2-1326-B222-6624-B7D9D41C1274}"/>
                </a:ext>
              </a:extLst>
            </p:cNvPr>
            <p:cNvSpPr/>
            <p:nvPr/>
          </p:nvSpPr>
          <p:spPr>
            <a:xfrm>
              <a:off x="115755" y="4161456"/>
              <a:ext cx="2101558" cy="97924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180" tIns="76180" rIns="76180" bIns="76180" numCol="1" spcCol="1270" anchor="ctr" anchorCtr="0">
              <a:noAutofit/>
            </a:bodyPr>
            <a:lstStyle/>
            <a:p>
              <a:pPr algn="ctr" defTabSz="888733">
                <a:lnSpc>
                  <a:spcPct val="90000"/>
                </a:lnSpc>
                <a:spcAft>
                  <a:spcPct val="35000"/>
                </a:spcAft>
              </a:pPr>
              <a:r>
                <a:rPr lang="en-US" sz="1999" b="1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Failures</a:t>
              </a:r>
              <a:r>
                <a:rPr lang="en-US" sz="1999" b="1" dirty="0">
                  <a:solidFill>
                    <a:schemeClr val="bg2"/>
                  </a:solidFill>
                </a:rPr>
                <a:t> at runtime / incorrect behavior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462AA8-2D8A-07BF-69CF-24691107646F}"/>
              </a:ext>
            </a:extLst>
          </p:cNvPr>
          <p:cNvCxnSpPr>
            <a:stCxn id="30" idx="2"/>
            <a:endCxn id="33" idx="0"/>
          </p:cNvCxnSpPr>
          <p:nvPr/>
        </p:nvCxnSpPr>
        <p:spPr>
          <a:xfrm>
            <a:off x="10512485" y="2383811"/>
            <a:ext cx="0" cy="47697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E00448-2984-DF1C-BB6B-E5C9092582CC}"/>
              </a:ext>
            </a:extLst>
          </p:cNvPr>
          <p:cNvCxnSpPr>
            <a:stCxn id="32" idx="2"/>
            <a:endCxn id="35" idx="0"/>
          </p:cNvCxnSpPr>
          <p:nvPr/>
        </p:nvCxnSpPr>
        <p:spPr>
          <a:xfrm>
            <a:off x="10512485" y="3884720"/>
            <a:ext cx="0" cy="41836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43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C4D9EE-3C7F-1A68-AE52-F65FB19E81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8865FFC7-BEBB-CD1E-9A73-5F6D0362BF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76406" y="1350508"/>
            <a:ext cx="9276623" cy="5220000"/>
          </a:xfrm>
        </p:spPr>
        <p:txBody>
          <a:bodyPr>
            <a:normAutofit/>
          </a:bodyPr>
          <a:lstStyle/>
          <a:p>
            <a:r>
              <a:rPr lang="en-US" b="1" dirty="0"/>
              <a:t>Programming </a:t>
            </a:r>
            <a:r>
              <a:rPr lang="en-US" b="1" dirty="0">
                <a:solidFill>
                  <a:schemeClr val="bg1"/>
                </a:solidFill>
              </a:rPr>
              <a:t>error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Add function that works fine, except for 5 + 3 = 7</a:t>
            </a:r>
            <a:br>
              <a:rPr lang="en-US" sz="3000" dirty="0"/>
            </a:br>
            <a:r>
              <a:rPr lang="en-US" sz="3000" dirty="0"/>
              <a:t>(</a:t>
            </a:r>
            <a:r>
              <a:rPr lang="en-US" sz="3000" dirty="0">
                <a:solidFill>
                  <a:srgbClr val="234465"/>
                </a:solidFill>
              </a:rPr>
              <a:t>latent error)</a:t>
            </a:r>
          </a:p>
          <a:p>
            <a:pPr marL="442912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r>
              <a:rPr lang="en-US" b="1" dirty="0"/>
              <a:t>Activated error -&gt; effective </a:t>
            </a:r>
            <a:r>
              <a:rPr lang="en-US" b="1" dirty="0">
                <a:solidFill>
                  <a:schemeClr val="bg1"/>
                </a:solidFill>
              </a:rPr>
              <a:t>defect </a:t>
            </a:r>
            <a:r>
              <a:rPr lang="en-US" b="1" dirty="0"/>
              <a:t>/</a:t>
            </a:r>
            <a:r>
              <a:rPr lang="en-US" b="1" dirty="0">
                <a:solidFill>
                  <a:schemeClr val="bg1"/>
                </a:solidFill>
              </a:rPr>
              <a:t> bug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Call add function with 5 + 3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Get 7 in some variable (instead of 8)</a:t>
            </a:r>
          </a:p>
          <a:p>
            <a:pPr marL="442912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>
              <a:buClr>
                <a:srgbClr val="002060"/>
              </a:buClr>
            </a:pPr>
            <a:r>
              <a:rPr lang="en-US" b="1" dirty="0"/>
              <a:t>Failure – </a:t>
            </a:r>
            <a:r>
              <a:rPr lang="en-US" b="1" dirty="0">
                <a:solidFill>
                  <a:schemeClr val="bg1"/>
                </a:solidFill>
              </a:rPr>
              <a:t>deviation</a:t>
            </a:r>
            <a:r>
              <a:rPr lang="en-US" b="1" dirty="0"/>
              <a:t> of system behavior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Schedule a meeting at 7:00 AM, instead of 8:00 AM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522153-9301-35B2-9967-9149711F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vs. Defect vs. Failure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50E34E-835F-98AA-4F9A-FF7303834388}"/>
              </a:ext>
            </a:extLst>
          </p:cNvPr>
          <p:cNvGrpSpPr/>
          <p:nvPr/>
        </p:nvGrpSpPr>
        <p:grpSpPr>
          <a:xfrm>
            <a:off x="531622" y="1350508"/>
            <a:ext cx="1664957" cy="1606154"/>
            <a:chOff x="531622" y="1350508"/>
            <a:chExt cx="1664957" cy="160615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9040A1D-62C7-1A84-67A3-EEB969429B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1622" y="1350508"/>
              <a:ext cx="1664957" cy="1606154"/>
              <a:chOff x="651000" y="1314000"/>
              <a:chExt cx="1932529" cy="1932529"/>
            </a:xfrm>
          </p:grpSpPr>
          <p:sp>
            <p:nvSpPr>
              <p:cNvPr id="51" name="Oval Center Icon">
                <a:extLst>
                  <a:ext uri="{FF2B5EF4-FFF2-40B4-BE49-F238E27FC236}">
                    <a16:creationId xmlns:a16="http://schemas.microsoft.com/office/drawing/2014/main" id="{EB136199-A66C-5F2D-85CA-14F54FA8D3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000" y="1314000"/>
                <a:ext cx="1932529" cy="1932529"/>
              </a:xfrm>
              <a:prstGeom prst="ellipse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52" name="Oval Center Icon">
                <a:extLst>
                  <a:ext uri="{FF2B5EF4-FFF2-40B4-BE49-F238E27FC236}">
                    <a16:creationId xmlns:a16="http://schemas.microsoft.com/office/drawing/2014/main" id="{E5B090A2-4FB6-68A8-AADB-BD6282E187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4251" y="1507252"/>
                <a:ext cx="1546023" cy="1546023"/>
              </a:xfrm>
              <a:prstGeom prst="ellipse">
                <a:avLst/>
              </a:prstGeom>
              <a:solidFill>
                <a:srgbClr val="2344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45B6F6-32CE-503F-AFBD-5C602727FAA1}"/>
                </a:ext>
              </a:extLst>
            </p:cNvPr>
            <p:cNvSpPr txBox="1"/>
            <p:nvPr/>
          </p:nvSpPr>
          <p:spPr>
            <a:xfrm>
              <a:off x="715097" y="1879666"/>
              <a:ext cx="1277259" cy="539736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Error</a:t>
              </a:r>
              <a:r>
                <a:rPr lang="bg-BG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endParaRPr 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DC99410-CF09-57FF-AE47-2058A2A5D472}"/>
              </a:ext>
            </a:extLst>
          </p:cNvPr>
          <p:cNvGrpSpPr/>
          <p:nvPr/>
        </p:nvGrpSpPr>
        <p:grpSpPr>
          <a:xfrm>
            <a:off x="531622" y="3157430"/>
            <a:ext cx="1664957" cy="1606154"/>
            <a:chOff x="531622" y="3157430"/>
            <a:chExt cx="1664957" cy="160615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D0A200D-A0A9-6574-01A7-7C50CF0718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1622" y="3157430"/>
              <a:ext cx="1664957" cy="1606154"/>
              <a:chOff x="4287964" y="2997196"/>
              <a:chExt cx="1932529" cy="1932529"/>
            </a:xfrm>
          </p:grpSpPr>
          <p:sp>
            <p:nvSpPr>
              <p:cNvPr id="49" name="Oval Center Icon">
                <a:extLst>
                  <a:ext uri="{FF2B5EF4-FFF2-40B4-BE49-F238E27FC236}">
                    <a16:creationId xmlns:a16="http://schemas.microsoft.com/office/drawing/2014/main" id="{BDABE26E-8BFD-02A0-CAA0-C1D5B0273D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87964" y="2997196"/>
                <a:ext cx="1932529" cy="1932529"/>
              </a:xfrm>
              <a:prstGeom prst="ellipse">
                <a:avLst/>
              </a:prstGeom>
              <a:solidFill>
                <a:srgbClr val="FEE2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50" name="Oval Center Icon">
                <a:extLst>
                  <a:ext uri="{FF2B5EF4-FFF2-40B4-BE49-F238E27FC236}">
                    <a16:creationId xmlns:a16="http://schemas.microsoft.com/office/drawing/2014/main" id="{AF3CA35F-2D24-E4EC-1E8E-FE1311AA69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215" y="3190448"/>
                <a:ext cx="1546023" cy="1546023"/>
              </a:xfrm>
              <a:prstGeom prst="ellipse">
                <a:avLst/>
              </a:prstGeom>
              <a:solidFill>
                <a:srgbClr val="FFC3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9A6A47-C26F-2CF3-9C6A-269FBFF9DF84}"/>
                </a:ext>
              </a:extLst>
            </p:cNvPr>
            <p:cNvSpPr txBox="1"/>
            <p:nvPr/>
          </p:nvSpPr>
          <p:spPr>
            <a:xfrm>
              <a:off x="731272" y="3555190"/>
              <a:ext cx="1277259" cy="91245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Defect</a:t>
              </a:r>
              <a:r>
                <a:rPr lang="bg-BG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</a:t>
              </a:r>
              <a:b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Bug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D0B4440-D9CC-CE33-0B7A-5682AB05A7B3}"/>
              </a:ext>
            </a:extLst>
          </p:cNvPr>
          <p:cNvGrpSpPr/>
          <p:nvPr/>
        </p:nvGrpSpPr>
        <p:grpSpPr>
          <a:xfrm>
            <a:off x="531623" y="4964354"/>
            <a:ext cx="1664957" cy="1606154"/>
            <a:chOff x="531623" y="4964354"/>
            <a:chExt cx="1664957" cy="160615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8EA5185-1CBF-0F9A-8AA5-B91D6B6F1E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1623" y="4964354"/>
              <a:ext cx="1664957" cy="1606154"/>
              <a:chOff x="651000" y="4736471"/>
              <a:chExt cx="1932529" cy="1932529"/>
            </a:xfrm>
          </p:grpSpPr>
          <p:sp>
            <p:nvSpPr>
              <p:cNvPr id="47" name="Oval Center Icon">
                <a:extLst>
                  <a:ext uri="{FF2B5EF4-FFF2-40B4-BE49-F238E27FC236}">
                    <a16:creationId xmlns:a16="http://schemas.microsoft.com/office/drawing/2014/main" id="{2B80AE6F-CD14-F74B-C221-6EC9354E51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000" y="4736471"/>
                <a:ext cx="1932529" cy="1932529"/>
              </a:xfrm>
              <a:prstGeom prst="ellipse">
                <a:avLst/>
              </a:prstGeom>
              <a:solidFill>
                <a:srgbClr val="A848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48" name="Oval Center Icon">
                <a:extLst>
                  <a:ext uri="{FF2B5EF4-FFF2-40B4-BE49-F238E27FC236}">
                    <a16:creationId xmlns:a16="http://schemas.microsoft.com/office/drawing/2014/main" id="{49D05778-D9C9-B27A-C297-D2CA699849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4251" y="4929723"/>
                <a:ext cx="1546023" cy="1546023"/>
              </a:xfrm>
              <a:prstGeom prst="ellipse">
                <a:avLst/>
              </a:prstGeom>
              <a:solidFill>
                <a:srgbClr val="921A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6BA0722-36D8-88C2-E0FD-E1BA03ABBC6D}"/>
                </a:ext>
              </a:extLst>
            </p:cNvPr>
            <p:cNvSpPr txBox="1"/>
            <p:nvPr/>
          </p:nvSpPr>
          <p:spPr>
            <a:xfrm>
              <a:off x="720947" y="5487066"/>
              <a:ext cx="1277259" cy="56072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Failure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798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D12B3E-F77F-C8B2-88F0-D0EF817BF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000" y="3564000"/>
            <a:ext cx="2675823" cy="2675823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45907410-9E08-4623-9B76-629FEB295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585176" y="1089000"/>
            <a:ext cx="11410061" cy="566825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/>
              <a:t>cause</a:t>
            </a:r>
            <a:r>
              <a:rPr lang="en-US" dirty="0"/>
              <a:t> of developer / tester mistakes might be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Time</a:t>
            </a:r>
            <a:r>
              <a:rPr lang="en-US" dirty="0"/>
              <a:t> pressure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Poor </a:t>
            </a:r>
            <a:r>
              <a:rPr lang="en-US" b="1" dirty="0">
                <a:solidFill>
                  <a:schemeClr val="bg1"/>
                </a:solidFill>
              </a:rPr>
              <a:t>training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Code </a:t>
            </a:r>
            <a:r>
              <a:rPr lang="en-US" b="1" dirty="0">
                <a:solidFill>
                  <a:schemeClr val="bg1"/>
                </a:solidFill>
              </a:rPr>
              <a:t>complexity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Complexity of </a:t>
            </a:r>
            <a:r>
              <a:rPr lang="en-US" b="1" dirty="0">
                <a:solidFill>
                  <a:schemeClr val="bg1"/>
                </a:solidFill>
              </a:rPr>
              <a:t>infrastructure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Changing </a:t>
            </a:r>
            <a:r>
              <a:rPr lang="en-US" b="1" dirty="0">
                <a:solidFill>
                  <a:schemeClr val="bg1"/>
                </a:solidFill>
              </a:rPr>
              <a:t>technologies</a:t>
            </a:r>
            <a:endParaRPr lang="en-US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Cause Defects? (1)</a:t>
            </a:r>
            <a:endParaRPr lang="en-US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436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45907410-9E08-4623-9B76-629FEB295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585176" y="1030154"/>
            <a:ext cx="11410061" cy="572709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/>
              <a:t>Time pressure example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10 minutes are needed to write a function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time limit is 2 minutes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Higher probability to make a mistake 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/>
              <a:t>Poor training example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Physics formula needs to be implemented in the software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developer doesn</a:t>
            </a:r>
            <a:r>
              <a:rPr lang="en-US" dirty="0">
                <a:latin typeface="Calibri (Body)"/>
              </a:rPr>
              <a:t>'</a:t>
            </a:r>
            <a:r>
              <a:rPr lang="en-US" dirty="0"/>
              <a:t>t understand the formula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Poor / wrong implementation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Code does something else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n-US" dirty="0">
              <a:sym typeface="Calibr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70C417-DCBE-1A7F-2322-89B4E4DDCA45}"/>
              </a:ext>
            </a:extLst>
          </p:cNvPr>
          <p:cNvGrpSpPr/>
          <p:nvPr/>
        </p:nvGrpSpPr>
        <p:grpSpPr>
          <a:xfrm>
            <a:off x="8481000" y="1404000"/>
            <a:ext cx="3036764" cy="1881838"/>
            <a:chOff x="9621879" y="1076747"/>
            <a:chExt cx="2046764" cy="1268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245724F-7242-5453-AE45-ABFF8EF00AD9}"/>
                </a:ext>
              </a:extLst>
            </p:cNvPr>
            <p:cNvGrpSpPr/>
            <p:nvPr/>
          </p:nvGrpSpPr>
          <p:grpSpPr>
            <a:xfrm>
              <a:off x="9621879" y="1898490"/>
              <a:ext cx="2046764" cy="446606"/>
              <a:chOff x="8810100" y="2003100"/>
              <a:chExt cx="2046764" cy="44660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001F935-0CF9-F6A3-82AC-384731847C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10100" y="2003100"/>
                <a:ext cx="438912" cy="43891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E7140A9-304F-4B36-12E7-5ADC1B408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38962" y="2050436"/>
                <a:ext cx="390144" cy="390144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E1C9018-1842-52D4-70A4-445030E96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1925" y="2123099"/>
                <a:ext cx="244818" cy="24481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1DE69F0-C325-4EE5-7F53-19D5CFBB2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8500" y="2120055"/>
                <a:ext cx="251250" cy="22448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F4C567B-72BF-685B-AC46-0A3A13AD3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17952" y="2010794"/>
                <a:ext cx="438912" cy="438912"/>
              </a:xfrm>
              <a:prstGeom prst="rect">
                <a:avLst/>
              </a:prstGeom>
            </p:spPr>
          </p:pic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854072B-F9E2-1F77-734F-6F4921A98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81061" y="1076747"/>
              <a:ext cx="728400" cy="72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541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57220336-6FD4-4A7F-8606-9010DC5F8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636107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Organizational</a:t>
            </a:r>
            <a:r>
              <a:rPr lang="en-US" dirty="0"/>
              <a:t> factors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Inefficient </a:t>
            </a:r>
            <a:r>
              <a:rPr lang="en-US" b="1" dirty="0">
                <a:solidFill>
                  <a:schemeClr val="bg1"/>
                </a:solidFill>
              </a:rPr>
              <a:t>communication</a:t>
            </a:r>
            <a:r>
              <a:rPr lang="en-US" dirty="0"/>
              <a:t> (misunderstanding)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Unclearly</a:t>
            </a:r>
            <a:r>
              <a:rPr lang="en-US" dirty="0"/>
              <a:t> defined requirements</a:t>
            </a:r>
          </a:p>
          <a:p>
            <a:pPr>
              <a:spcBef>
                <a:spcPts val="18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Environmental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conditions</a:t>
            </a:r>
          </a:p>
          <a:p>
            <a:pPr lvl="1">
              <a:buClr>
                <a:schemeClr val="tx1"/>
              </a:buClr>
            </a:pPr>
            <a:r>
              <a:rPr lang="pt-BR" dirty="0"/>
              <a:t>Electronic fields, magnetism, radiation, pollution, etc.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These can change the hardware conditions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Incorrect software environment (e. g. wrong IP address)</a:t>
            </a:r>
            <a:endParaRPr lang="en-US" b="1" dirty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  <a:buClr>
                <a:schemeClr val="tx1"/>
              </a:buClr>
            </a:pPr>
            <a:r>
              <a:rPr lang="en-US" sz="3200" dirty="0"/>
              <a:t>Example of </a:t>
            </a:r>
            <a:r>
              <a:rPr lang="en-US" sz="3200" b="1" dirty="0"/>
              <a:t>unclearly defined requirements</a:t>
            </a:r>
            <a:r>
              <a:rPr lang="en-US" sz="3200" dirty="0"/>
              <a:t>:</a:t>
            </a:r>
          </a:p>
          <a:p>
            <a:pPr lvl="1"/>
            <a:r>
              <a:rPr lang="en-US" sz="3200" dirty="0"/>
              <a:t>"The software shall be easy to use."</a:t>
            </a:r>
            <a:endParaRPr lang="en-US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Cause Defects? (2)</a:t>
            </a:r>
            <a:endParaRPr lang="en-US" dirty="0"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7164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7163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9563" y="7938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1026AF-9747-666A-6E6D-B3B075415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813" y="1121143"/>
            <a:ext cx="1957011" cy="195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Other causes </a:t>
            </a:r>
            <a:r>
              <a:rPr lang="en-US" sz="3400" dirty="0"/>
              <a:t>of defects:</a:t>
            </a:r>
          </a:p>
          <a:p>
            <a:pPr lvl="1">
              <a:buClr>
                <a:schemeClr val="tx1"/>
              </a:buClr>
            </a:pPr>
            <a:r>
              <a:rPr lang="en-US" sz="3400" dirty="0"/>
              <a:t>Misconfiguration or failure of the</a:t>
            </a:r>
            <a:br>
              <a:rPr lang="en-US" sz="3400" dirty="0"/>
            </a:br>
            <a:r>
              <a:rPr lang="en-US" sz="3400" b="1" dirty="0">
                <a:solidFill>
                  <a:schemeClr val="bg1"/>
                </a:solidFill>
              </a:rPr>
              <a:t>production or test environment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Corrupted</a:t>
            </a:r>
            <a:r>
              <a:rPr lang="en-US" sz="3400" dirty="0"/>
              <a:t> test data</a:t>
            </a:r>
          </a:p>
          <a:p>
            <a:pPr lvl="2">
              <a:buClr>
                <a:schemeClr val="tx1"/>
              </a:buClr>
            </a:pPr>
            <a:r>
              <a:rPr lang="en-US" sz="3200" dirty="0"/>
              <a:t>False </a:t>
            </a:r>
            <a:r>
              <a:rPr lang="en-US" sz="3200" b="1" dirty="0">
                <a:solidFill>
                  <a:schemeClr val="bg1"/>
                </a:solidFill>
              </a:rPr>
              <a:t>negative</a:t>
            </a:r>
          </a:p>
          <a:p>
            <a:pPr lvl="2">
              <a:buClr>
                <a:schemeClr val="tx1"/>
              </a:buClr>
            </a:pPr>
            <a:r>
              <a:rPr lang="en-US" sz="3200" dirty="0"/>
              <a:t>False </a:t>
            </a:r>
            <a:r>
              <a:rPr lang="en-US" sz="3200" b="1" dirty="0">
                <a:solidFill>
                  <a:schemeClr val="bg1"/>
                </a:solidFill>
              </a:rPr>
              <a:t>positive</a:t>
            </a:r>
            <a:endParaRPr lang="en-US" sz="3400" dirty="0"/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Bad</a:t>
            </a:r>
            <a:r>
              <a:rPr lang="en-US" sz="3400" dirty="0"/>
              <a:t> tests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Invalid</a:t>
            </a:r>
            <a:r>
              <a:rPr lang="en-US" sz="3400" dirty="0"/>
              <a:t> expected results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Cause Defects? 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33550-187E-6C4F-E05F-B700FB491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000" y="1539000"/>
            <a:ext cx="2123400" cy="21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5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/>
              <a:t>Corrupted test data example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Tester registers username "</a:t>
            </a:r>
            <a:r>
              <a:rPr lang="en-US" b="1" i="1" dirty="0"/>
              <a:t>john123</a:t>
            </a:r>
            <a:r>
              <a:rPr lang="en-GB" dirty="0"/>
              <a:t>" 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Leaves the database as it is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tester tries to run the same test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Registration fails due to </a:t>
            </a:r>
            <a:r>
              <a:rPr lang="en-US" b="1" dirty="0"/>
              <a:t>duplication</a:t>
            </a:r>
            <a:r>
              <a:rPr lang="en-US" dirty="0"/>
              <a:t>, i.e. correct test </a:t>
            </a:r>
            <a:r>
              <a:rPr lang="en-US" b="1" dirty="0"/>
              <a:t>fails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/>
              <a:t>Production environment misconfiguration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Disabled </a:t>
            </a:r>
            <a:r>
              <a:rPr lang="en-GB" dirty="0"/>
              <a:t>"</a:t>
            </a:r>
            <a:r>
              <a:rPr lang="en-US" dirty="0"/>
              <a:t>send mail</a:t>
            </a:r>
            <a:r>
              <a:rPr lang="en-GB" dirty="0"/>
              <a:t>" </a:t>
            </a:r>
            <a:r>
              <a:rPr lang="en-US" dirty="0"/>
              <a:t>function of the hosting server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User registers but does not receive an email confirmation</a:t>
            </a:r>
            <a:endParaRPr lang="en-US" sz="3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CA7E42-B317-F2D9-3CF9-DF9A8FDD5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273" y="1119073"/>
            <a:ext cx="1808400" cy="18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7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6D6F06B-9219-A345-0FA9-F43F5E319E8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Billions of Dollars Lost Due to Software Bugs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Crucial Software Bugs</a:t>
            </a:r>
            <a:endParaRPr lang="bg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C935AC-D676-C64A-B294-B3C2F3139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900" y="1089000"/>
            <a:ext cx="2704200" cy="27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8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19</a:t>
            </a:fld>
            <a:endParaRPr lang="en-US" dirty="0">
              <a:sym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C32DD2-3566-885E-102A-5F51F8BD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Crucial Software Bugs (1)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61EF005-DD07-F54E-7110-34F8B716764E}"/>
              </a:ext>
            </a:extLst>
          </p:cNvPr>
          <p:cNvSpPr txBox="1">
            <a:spLocks/>
          </p:cNvSpPr>
          <p:nvPr/>
        </p:nvSpPr>
        <p:spPr>
          <a:xfrm>
            <a:off x="4569002" y="1353866"/>
            <a:ext cx="7426234" cy="52199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fr-FR" sz="3000" dirty="0"/>
              <a:t>	</a:t>
            </a:r>
            <a:r>
              <a:rPr lang="fr-FR" sz="3000" b="1" dirty="0"/>
              <a:t>Mars Climat</a:t>
            </a:r>
            <a:r>
              <a:rPr lang="bg-BG" sz="3000" b="1" dirty="0"/>
              <a:t>е</a:t>
            </a:r>
            <a:r>
              <a:rPr lang="fr-FR" sz="3000" b="1" dirty="0"/>
              <a:t> Orbiter Crash (1998)</a:t>
            </a:r>
          </a:p>
          <a:p>
            <a:pPr lvl="1">
              <a:spcBef>
                <a:spcPts val="1200"/>
              </a:spcBef>
            </a:pPr>
            <a:r>
              <a:rPr lang="en-US" sz="2800" dirty="0"/>
              <a:t>Designed to study the </a:t>
            </a:r>
            <a:r>
              <a:rPr lang="en-US" sz="2800" b="1" dirty="0"/>
              <a:t>Martian climate</a:t>
            </a:r>
            <a:r>
              <a:rPr lang="en-US" sz="2800" dirty="0"/>
              <a:t>, </a:t>
            </a:r>
            <a:br>
              <a:rPr lang="en-US" sz="2800" dirty="0"/>
            </a:br>
            <a:r>
              <a:rPr lang="en-US" sz="2800" dirty="0"/>
              <a:t>atmosphere, surface</a:t>
            </a:r>
            <a:endParaRPr lang="bg-BG" sz="2800" dirty="0"/>
          </a:p>
          <a:p>
            <a:pPr lvl="1"/>
            <a:r>
              <a:rPr lang="en-US" sz="2800" dirty="0"/>
              <a:t>Expected to be on </a:t>
            </a:r>
            <a:r>
              <a:rPr lang="en-US" sz="2800" b="1" dirty="0"/>
              <a:t>140 – 150 </a:t>
            </a:r>
            <a:r>
              <a:rPr lang="en-US" sz="2800" dirty="0"/>
              <a:t>km from the planet</a:t>
            </a:r>
            <a:endParaRPr lang="bg-BG" sz="2800" dirty="0"/>
          </a:p>
          <a:p>
            <a:pPr lvl="1"/>
            <a:r>
              <a:rPr lang="en-US" sz="2800" dirty="0"/>
              <a:t>Reached </a:t>
            </a:r>
            <a:r>
              <a:rPr lang="en-US" sz="2800" b="1" dirty="0"/>
              <a:t>57</a:t>
            </a:r>
            <a:r>
              <a:rPr lang="en-US" sz="2800" dirty="0"/>
              <a:t> km and was destroyed from </a:t>
            </a:r>
            <a:br>
              <a:rPr lang="en-US" sz="2800" dirty="0"/>
            </a:br>
            <a:r>
              <a:rPr lang="en-US" sz="2800" dirty="0"/>
              <a:t>the pressure</a:t>
            </a:r>
            <a:endParaRPr lang="bg-BG" sz="2800" dirty="0"/>
          </a:p>
          <a:p>
            <a:pPr lvl="1"/>
            <a:r>
              <a:rPr lang="en-US" sz="2800" dirty="0"/>
              <a:t>Cost: </a:t>
            </a:r>
            <a:r>
              <a:rPr lang="en-US" sz="2800" b="1" dirty="0"/>
              <a:t>$125 million</a:t>
            </a:r>
            <a:endParaRPr lang="bg-BG" sz="2800" b="1" dirty="0"/>
          </a:p>
          <a:p>
            <a:pPr lvl="1"/>
            <a:r>
              <a:rPr lang="en-US" sz="2800" dirty="0"/>
              <a:t>Reason: </a:t>
            </a:r>
            <a:r>
              <a:rPr lang="en-US" sz="2800" b="1" dirty="0"/>
              <a:t>incorrect measurement usage </a:t>
            </a:r>
            <a:br>
              <a:rPr lang="en-US" sz="2800" dirty="0"/>
            </a:br>
            <a:r>
              <a:rPr lang="en-US" sz="2800" dirty="0"/>
              <a:t>(imperial versus NASA specified ones)</a:t>
            </a:r>
            <a:endParaRPr lang="bg-BG" sz="2800" dirty="0"/>
          </a:p>
        </p:txBody>
      </p:sp>
      <p:pic>
        <p:nvPicPr>
          <p:cNvPr id="21" name="Picture 20" descr="Mars Climate Orbiter 2.jpg">
            <a:extLst>
              <a:ext uri="{FF2B5EF4-FFF2-40B4-BE49-F238E27FC236}">
                <a16:creationId xmlns:a16="http://schemas.microsoft.com/office/drawing/2014/main" id="{9C72426A-EFBC-2D42-4428-AAD074410B0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0" y="2304000"/>
            <a:ext cx="3967200" cy="3690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49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</a:t>
            </a:fld>
            <a:endParaRPr lang="en-US">
              <a:sym typeface="Calibri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Calibri"/>
              </a:rPr>
              <a:t>What is </a:t>
            </a:r>
            <a:r>
              <a:rPr lang="en-US" b="1" dirty="0">
                <a:sym typeface="Calibri"/>
              </a:rPr>
              <a:t>Software Quality Assurance</a:t>
            </a:r>
            <a:r>
              <a:rPr lang="en-US" dirty="0">
                <a:sym typeface="Calibri"/>
              </a:rPr>
              <a:t> (QA)? </a:t>
            </a:r>
          </a:p>
          <a:p>
            <a:r>
              <a:rPr lang="en-US" dirty="0">
                <a:sym typeface="Calibri"/>
              </a:rPr>
              <a:t>What is </a:t>
            </a:r>
            <a:r>
              <a:rPr lang="en-US" b="1" dirty="0">
                <a:sym typeface="Calibri"/>
              </a:rPr>
              <a:t>Software Testing</a:t>
            </a:r>
            <a:r>
              <a:rPr lang="en-US" dirty="0">
                <a:sym typeface="Calibri"/>
              </a:rPr>
              <a:t>?</a:t>
            </a:r>
            <a:endParaRPr lang="en-US" dirty="0"/>
          </a:p>
          <a:p>
            <a:r>
              <a:rPr lang="en-US" dirty="0">
                <a:sym typeface="Calibri"/>
              </a:rPr>
              <a:t>Software </a:t>
            </a:r>
            <a:r>
              <a:rPr lang="en-US" b="1" dirty="0">
                <a:sym typeface="Calibri"/>
              </a:rPr>
              <a:t>Defects</a:t>
            </a:r>
            <a:r>
              <a:rPr lang="en-US" dirty="0">
                <a:sym typeface="Calibri"/>
              </a:rPr>
              <a:t> (Bugs)</a:t>
            </a:r>
          </a:p>
          <a:p>
            <a:r>
              <a:rPr lang="en-US" b="1" dirty="0">
                <a:sym typeface="Calibri"/>
              </a:rPr>
              <a:t>Manual</a:t>
            </a:r>
            <a:r>
              <a:rPr lang="en-US" dirty="0">
                <a:sym typeface="Calibri"/>
              </a:rPr>
              <a:t> Testing vs. </a:t>
            </a:r>
            <a:r>
              <a:rPr lang="en-US" b="1" dirty="0">
                <a:sym typeface="Calibri"/>
              </a:rPr>
              <a:t>Automation </a:t>
            </a:r>
            <a:r>
              <a:rPr lang="en-US" dirty="0">
                <a:sym typeface="Calibri"/>
              </a:rPr>
              <a:t>Testing</a:t>
            </a:r>
          </a:p>
          <a:p>
            <a:r>
              <a:rPr lang="en-US" dirty="0">
                <a:sym typeface="Calibri"/>
              </a:rPr>
              <a:t>Seven </a:t>
            </a:r>
            <a:r>
              <a:rPr lang="en-US" b="1" dirty="0">
                <a:sym typeface="Calibri"/>
              </a:rPr>
              <a:t>Testing Principles</a:t>
            </a:r>
          </a:p>
          <a:p>
            <a:r>
              <a:rPr lang="en-US" dirty="0"/>
              <a:t>Test </a:t>
            </a:r>
            <a:r>
              <a:rPr lang="en-US" b="1" dirty="0"/>
              <a:t>Scenarios</a:t>
            </a:r>
            <a:r>
              <a:rPr lang="en-US" dirty="0"/>
              <a:t> and Test </a:t>
            </a:r>
            <a:r>
              <a:rPr lang="en-US" b="1" dirty="0"/>
              <a:t>Cases</a:t>
            </a:r>
            <a:endParaRPr lang="en-US" b="1" dirty="0">
              <a:sym typeface="Calibri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Calibri"/>
              </a:rPr>
              <a:t>Table of Contents</a:t>
            </a:r>
            <a:endParaRPr lang="en-US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04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20</a:t>
            </a:fld>
            <a:endParaRPr lang="en-US" dirty="0"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CEBF0A-57B1-C962-829C-DBD200419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Crucial Software Bugs (2)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61EF005-DD07-F54E-7110-34F8B716764E}"/>
              </a:ext>
            </a:extLst>
          </p:cNvPr>
          <p:cNvSpPr txBox="1">
            <a:spLocks/>
          </p:cNvSpPr>
          <p:nvPr/>
        </p:nvSpPr>
        <p:spPr>
          <a:xfrm>
            <a:off x="4521000" y="1383608"/>
            <a:ext cx="7426234" cy="4745392"/>
          </a:xfrm>
          <a:prstGeom prst="rect">
            <a:avLst/>
          </a:prstGeom>
        </p:spPr>
        <p:txBody>
          <a:bodyPr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000" b="1" dirty="0"/>
              <a:t>Therac-25 medical accelerator (1985-1987)</a:t>
            </a:r>
          </a:p>
          <a:p>
            <a:pPr lvl="1">
              <a:spcBef>
                <a:spcPts val="2400"/>
              </a:spcBef>
            </a:pPr>
            <a:r>
              <a:rPr lang="en-US" sz="2800" dirty="0"/>
              <a:t>A machine meant to deliver </a:t>
            </a:r>
            <a:r>
              <a:rPr lang="en-US" sz="2800" b="1" dirty="0"/>
              <a:t>radiation therapy</a:t>
            </a:r>
            <a:r>
              <a:rPr lang="en-US" sz="2800" dirty="0"/>
              <a:t> to cancer patients malfunctions</a:t>
            </a:r>
          </a:p>
          <a:p>
            <a:pPr lvl="1"/>
            <a:r>
              <a:rPr lang="en-US" sz="2800" dirty="0"/>
              <a:t>Lethal radiation doses was delivered to three patients, </a:t>
            </a:r>
            <a:r>
              <a:rPr lang="en-US" sz="2800" b="1" dirty="0"/>
              <a:t>three</a:t>
            </a:r>
            <a:r>
              <a:rPr lang="en-US" sz="2800" dirty="0"/>
              <a:t> others severely </a:t>
            </a:r>
            <a:r>
              <a:rPr lang="en-US" sz="2800" b="1" dirty="0"/>
              <a:t>injured</a:t>
            </a:r>
          </a:p>
          <a:p>
            <a:pPr lvl="1"/>
            <a:r>
              <a:rPr lang="en-US" sz="2800" dirty="0"/>
              <a:t>Reason: the software is falsely identifying </a:t>
            </a:r>
            <a:r>
              <a:rPr lang="en-US" sz="2800" b="1" dirty="0"/>
              <a:t>the sum of errors as non error </a:t>
            </a:r>
            <a:r>
              <a:rPr lang="en-US" sz="2800" dirty="0"/>
              <a:t>due to a mistake in the checking algorithm</a:t>
            </a:r>
            <a:endParaRPr lang="bg-BG" sz="3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84E0BE-C817-1293-B822-7B1D1B280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" t="2629" r="4845" b="24406"/>
          <a:stretch/>
        </p:blipFill>
        <p:spPr bwMode="auto">
          <a:xfrm>
            <a:off x="558504" y="2169000"/>
            <a:ext cx="3968496" cy="380434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42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21</a:t>
            </a:fld>
            <a:endParaRPr lang="en-US" dirty="0"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AD762C-8E85-1BE4-666A-478B5FC8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Crucial Software </a:t>
            </a:r>
            <a:r>
              <a:rPr lang="en-US"/>
              <a:t>Bugs (3)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61EF005-DD07-F54E-7110-34F8B716764E}"/>
              </a:ext>
            </a:extLst>
          </p:cNvPr>
          <p:cNvSpPr txBox="1">
            <a:spLocks/>
          </p:cNvSpPr>
          <p:nvPr/>
        </p:nvSpPr>
        <p:spPr>
          <a:xfrm>
            <a:off x="4566000" y="1359069"/>
            <a:ext cx="7380000" cy="52199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000" dirty="0"/>
              <a:t>	</a:t>
            </a:r>
            <a:r>
              <a:rPr lang="it-IT" sz="3000" b="1" dirty="0"/>
              <a:t>Mariner 1 Space Probe (1962)</a:t>
            </a:r>
          </a:p>
          <a:p>
            <a:pPr lvl="1">
              <a:spcBef>
                <a:spcPts val="1200"/>
              </a:spcBef>
            </a:pPr>
            <a:r>
              <a:rPr lang="en-US" sz="2800" b="1" dirty="0"/>
              <a:t>Mariner 1</a:t>
            </a:r>
            <a:r>
              <a:rPr lang="en-US" sz="2800" dirty="0"/>
              <a:t> was the first spacecraft of the </a:t>
            </a:r>
            <a:br>
              <a:rPr lang="en-US" sz="2800" dirty="0"/>
            </a:br>
            <a:r>
              <a:rPr lang="en-US" sz="2800" dirty="0"/>
              <a:t>Americans Mariner program</a:t>
            </a:r>
            <a:endParaRPr lang="bg-BG" sz="2800" dirty="0"/>
          </a:p>
          <a:p>
            <a:pPr lvl="1"/>
            <a:r>
              <a:rPr lang="en-US" sz="2800" dirty="0"/>
              <a:t>Designed to explore </a:t>
            </a:r>
            <a:r>
              <a:rPr lang="en-US" sz="2800" b="1" dirty="0"/>
              <a:t>Venus</a:t>
            </a:r>
            <a:endParaRPr lang="bg-BG" sz="2800" b="1" dirty="0"/>
          </a:p>
          <a:p>
            <a:pPr lvl="1"/>
            <a:r>
              <a:rPr lang="en-US" sz="2800" dirty="0"/>
              <a:t>Faulty application of the guidance </a:t>
            </a:r>
            <a:r>
              <a:rPr lang="en-US" sz="2800" b="1" dirty="0"/>
              <a:t>commands</a:t>
            </a:r>
            <a:endParaRPr lang="bg-BG" sz="2800" b="1" dirty="0"/>
          </a:p>
          <a:p>
            <a:pPr lvl="1"/>
            <a:r>
              <a:rPr lang="en-US" sz="2800" dirty="0"/>
              <a:t>Destroyed </a:t>
            </a:r>
            <a:r>
              <a:rPr lang="en-US" sz="2800" b="1" dirty="0"/>
              <a:t>5 minutes </a:t>
            </a:r>
            <a:r>
              <a:rPr lang="en-US" sz="2800" dirty="0"/>
              <a:t>after launch </a:t>
            </a:r>
            <a:endParaRPr lang="bg-BG" sz="2800" dirty="0"/>
          </a:p>
          <a:p>
            <a:pPr lvl="1"/>
            <a:r>
              <a:rPr lang="en-US" sz="2800" dirty="0"/>
              <a:t>Cost: </a:t>
            </a:r>
            <a:r>
              <a:rPr lang="en-US" sz="2800" b="1" dirty="0"/>
              <a:t>$18.2 million</a:t>
            </a:r>
          </a:p>
          <a:p>
            <a:pPr lvl="1"/>
            <a:r>
              <a:rPr lang="en-US" sz="2800" dirty="0"/>
              <a:t>Reason: the overbar's resemblance</a:t>
            </a:r>
            <a:br>
              <a:rPr lang="en-US" sz="2800" dirty="0"/>
            </a:br>
            <a:r>
              <a:rPr lang="en-US" sz="2800" dirty="0"/>
              <a:t>to a </a:t>
            </a:r>
            <a:r>
              <a:rPr lang="en-US" sz="2800" b="1" dirty="0"/>
              <a:t>hyphen</a:t>
            </a:r>
            <a:r>
              <a:rPr lang="en-US" sz="2800" dirty="0"/>
              <a:t>  ('‾' versus '-')</a:t>
            </a:r>
            <a:endParaRPr lang="bg-BG" sz="2800" dirty="0"/>
          </a:p>
        </p:txBody>
      </p:sp>
      <p:pic>
        <p:nvPicPr>
          <p:cNvPr id="6" name="Picture 5" descr="http://img2.tfd.com/pp/wikiimg.ashx?p=commons%2fthumb%2fe%2fe3%2fAtlas_Agena_with_Mariner_1.jpg%2f480px-Atlas_Agena_with_Mariner_1.jpg">
            <a:extLst>
              <a:ext uri="{FF2B5EF4-FFF2-40B4-BE49-F238E27FC236}">
                <a16:creationId xmlns:a16="http://schemas.microsoft.com/office/drawing/2014/main" id="{418588B7-626F-715F-02F6-5C0F912B5A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22" y="2259000"/>
            <a:ext cx="3984440" cy="3690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01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22</a:t>
            </a:fld>
            <a:endParaRPr lang="en-US" dirty="0"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C7F21B-F03D-8134-F57A-DD636A99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Crucial Software Bugs (4)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61EF005-DD07-F54E-7110-34F8B716764E}"/>
              </a:ext>
            </a:extLst>
          </p:cNvPr>
          <p:cNvSpPr txBox="1">
            <a:spLocks/>
          </p:cNvSpPr>
          <p:nvPr/>
        </p:nvSpPr>
        <p:spPr>
          <a:xfrm>
            <a:off x="4609766" y="1428608"/>
            <a:ext cx="7246234" cy="4745392"/>
          </a:xfrm>
          <a:prstGeom prst="rect">
            <a:avLst/>
          </a:prstGeom>
        </p:spPr>
        <p:txBody>
          <a:bodyPr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000" b="1" dirty="0"/>
              <a:t>China Airlines Airbus A300-600R (1995)</a:t>
            </a:r>
          </a:p>
          <a:p>
            <a:pPr lvl="1">
              <a:spcBef>
                <a:spcPts val="2400"/>
              </a:spcBef>
            </a:pPr>
            <a:r>
              <a:rPr lang="en-US" sz="2800" dirty="0"/>
              <a:t>Crashed and caught fire during landing at </a:t>
            </a:r>
            <a:r>
              <a:rPr lang="en-US" sz="2800" b="1" dirty="0"/>
              <a:t>Nagoya Airport</a:t>
            </a:r>
          </a:p>
          <a:p>
            <a:pPr lvl="1"/>
            <a:r>
              <a:rPr lang="en-US" sz="2800" dirty="0"/>
              <a:t>Cost: </a:t>
            </a:r>
            <a:r>
              <a:rPr lang="en-US" sz="2800" b="1" dirty="0"/>
              <a:t>$40 </a:t>
            </a:r>
            <a:r>
              <a:rPr lang="en-US" sz="2800" dirty="0"/>
              <a:t>million + </a:t>
            </a:r>
            <a:r>
              <a:rPr lang="en-US" sz="2800" b="1" dirty="0"/>
              <a:t>264 lives </a:t>
            </a:r>
            <a:r>
              <a:rPr lang="en-US" sz="2800" dirty="0"/>
              <a:t>lost</a:t>
            </a:r>
          </a:p>
          <a:p>
            <a:pPr lvl="1"/>
            <a:r>
              <a:rPr lang="en-US" sz="2800" dirty="0"/>
              <a:t>Reason: pilot mistake and </a:t>
            </a:r>
            <a:r>
              <a:rPr lang="en-US" sz="2800" dirty="0">
                <a:solidFill>
                  <a:srgbClr val="234465"/>
                </a:solidFill>
              </a:rPr>
              <a:t>lack of recommended software update</a:t>
            </a:r>
            <a:br>
              <a:rPr lang="bg-BG" sz="2800" dirty="0">
                <a:solidFill>
                  <a:srgbClr val="234465"/>
                </a:solidFill>
              </a:rPr>
            </a:br>
            <a:r>
              <a:rPr lang="bg-BG" sz="2800" dirty="0">
                <a:solidFill>
                  <a:srgbClr val="234465"/>
                </a:solidFill>
              </a:rPr>
              <a:t>(</a:t>
            </a:r>
            <a:r>
              <a:rPr lang="en-US" sz="2800" dirty="0">
                <a:solidFill>
                  <a:srgbClr val="234465"/>
                </a:solidFill>
              </a:rPr>
              <a:t>because China Airlines judged that</a:t>
            </a:r>
            <a:br>
              <a:rPr lang="bg-BG" sz="2800" dirty="0">
                <a:solidFill>
                  <a:srgbClr val="234465"/>
                </a:solidFill>
              </a:rPr>
            </a:br>
            <a:r>
              <a:rPr lang="en-US" sz="2800" dirty="0">
                <a:solidFill>
                  <a:srgbClr val="234465"/>
                </a:solidFill>
              </a:rPr>
              <a:t> </a:t>
            </a:r>
            <a:r>
              <a:rPr lang="en-US" sz="2800" b="1" dirty="0">
                <a:solidFill>
                  <a:srgbClr val="234465"/>
                </a:solidFill>
              </a:rPr>
              <a:t>"it was not urgent"</a:t>
            </a:r>
            <a:r>
              <a:rPr lang="bg-BG" sz="2800" dirty="0">
                <a:solidFill>
                  <a:srgbClr val="234465"/>
                </a:solidFill>
              </a:rPr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898B24-84CA-463C-EC87-AF1AC5EB4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7" r="15267"/>
          <a:stretch/>
        </p:blipFill>
        <p:spPr bwMode="auto">
          <a:xfrm>
            <a:off x="649766" y="2177401"/>
            <a:ext cx="3967200" cy="373291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68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23</a:t>
            </a:fld>
            <a:endParaRPr lang="en-US" dirty="0"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517E1C-6586-78D9-1756-4349FBC0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Crucial Software Bugs (5)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61EF005-DD07-F54E-7110-34F8B716764E}"/>
              </a:ext>
            </a:extLst>
          </p:cNvPr>
          <p:cNvSpPr txBox="1">
            <a:spLocks/>
          </p:cNvSpPr>
          <p:nvPr/>
        </p:nvSpPr>
        <p:spPr>
          <a:xfrm>
            <a:off x="4521000" y="1314069"/>
            <a:ext cx="7426234" cy="52199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000" dirty="0"/>
              <a:t>	</a:t>
            </a:r>
            <a:r>
              <a:rPr lang="en-US" sz="3600" dirty="0"/>
              <a:t> </a:t>
            </a:r>
            <a:r>
              <a:rPr lang="en-US" sz="3000" b="1" dirty="0"/>
              <a:t>Ariane 5 Flight 501 (1996)</a:t>
            </a:r>
            <a:endParaRPr lang="bg-BG" sz="3000" b="1" dirty="0"/>
          </a:p>
          <a:p>
            <a:pPr lvl="1">
              <a:spcBef>
                <a:spcPts val="1200"/>
              </a:spcBef>
            </a:pPr>
            <a:r>
              <a:rPr lang="en-US" sz="2800" dirty="0"/>
              <a:t>Europe's newest unmanned </a:t>
            </a:r>
            <a:r>
              <a:rPr lang="en-US" sz="2800" b="1" dirty="0"/>
              <a:t>satellite-launching rocket</a:t>
            </a:r>
            <a:endParaRPr lang="bg-BG" sz="2800" b="1" dirty="0"/>
          </a:p>
          <a:p>
            <a:pPr lvl="1"/>
            <a:r>
              <a:rPr lang="en-US" sz="2800" dirty="0"/>
              <a:t>Destroyed </a:t>
            </a:r>
            <a:r>
              <a:rPr lang="en-US" sz="2800" b="1" dirty="0"/>
              <a:t>36.7 seconds </a:t>
            </a:r>
            <a:r>
              <a:rPr lang="en-US" sz="2800" dirty="0"/>
              <a:t>after launch</a:t>
            </a:r>
            <a:endParaRPr lang="bg-BG" sz="2800" dirty="0"/>
          </a:p>
          <a:p>
            <a:pPr lvl="1"/>
            <a:r>
              <a:rPr lang="en-US" sz="2800" dirty="0"/>
              <a:t>Cost: </a:t>
            </a:r>
            <a:r>
              <a:rPr lang="en-US" sz="2800" b="1" dirty="0"/>
              <a:t>$8</a:t>
            </a:r>
            <a:r>
              <a:rPr lang="en-US" sz="2800" dirty="0"/>
              <a:t> billion. Carrying</a:t>
            </a:r>
            <a:br>
              <a:rPr lang="en-US" sz="2800" dirty="0"/>
            </a:br>
            <a:r>
              <a:rPr lang="en-US" sz="2800" b="1" dirty="0"/>
              <a:t>$500</a:t>
            </a:r>
            <a:r>
              <a:rPr lang="en-US" sz="2800" dirty="0"/>
              <a:t> million satellite</a:t>
            </a:r>
            <a:endParaRPr lang="bg-BG" sz="2800" dirty="0"/>
          </a:p>
          <a:p>
            <a:pPr lvl="1"/>
            <a:r>
              <a:rPr lang="en-US" sz="2800" dirty="0"/>
              <a:t>Reason: software tried to cram </a:t>
            </a:r>
            <a:r>
              <a:rPr lang="en-US" sz="2800" b="1" dirty="0"/>
              <a:t>64-bit </a:t>
            </a:r>
            <a:br>
              <a:rPr lang="en-US" sz="2800" b="1" dirty="0"/>
            </a:br>
            <a:r>
              <a:rPr lang="en-US" sz="2800" b="1" dirty="0"/>
              <a:t>number in 16-bit space</a:t>
            </a:r>
            <a:r>
              <a:rPr lang="en-US" sz="2800" dirty="0"/>
              <a:t> which resulted </a:t>
            </a:r>
            <a:br>
              <a:rPr lang="en-US" sz="2800" dirty="0"/>
            </a:br>
            <a:r>
              <a:rPr lang="en-US" sz="2800" dirty="0"/>
              <a:t>in overflow conditions</a:t>
            </a:r>
            <a:endParaRPr lang="bg-BG" sz="2800" dirty="0"/>
          </a:p>
          <a:p>
            <a:pPr lvl="1"/>
            <a:r>
              <a:rPr lang="en-US" sz="2800" dirty="0"/>
              <a:t>Video: </a:t>
            </a:r>
            <a:r>
              <a:rPr lang="en-US" sz="2800" dirty="0">
                <a:hlinkClick r:id="rId3"/>
              </a:rPr>
              <a:t>https://youtu.be/qnHn8W1Em6E</a:t>
            </a:r>
            <a:endParaRPr lang="bg-BG" sz="2800" dirty="0"/>
          </a:p>
        </p:txBody>
      </p:sp>
      <p:pic>
        <p:nvPicPr>
          <p:cNvPr id="7" name="Picture 6" descr="Image result for 8 - Ariane 5 Flight 501">
            <a:extLst>
              <a:ext uri="{FF2B5EF4-FFF2-40B4-BE49-F238E27FC236}">
                <a16:creationId xmlns:a16="http://schemas.microsoft.com/office/drawing/2014/main" id="{E22D0AA8-0738-5D7D-0277-55692DFF408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0" y="2304001"/>
            <a:ext cx="3967200" cy="368999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32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2C82F97-1063-6DC5-5969-78C3442D935C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Manual Clicks vs. Automated Scripts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Manual vs. Automation Testing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622AB1-069B-5F12-694B-E4C3570F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99" y="1406097"/>
            <a:ext cx="2344201" cy="234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07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4D82C-E7FB-031A-AD75-B134DF3C6F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14ACE-579B-2DDD-8CB2-9E06B22F9E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4499"/>
            <a:ext cx="11818096" cy="551787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500" b="1" dirty="0">
                <a:latin typeface="+mj-lt"/>
              </a:rPr>
              <a:t>Manual testing</a:t>
            </a:r>
            <a:endParaRPr lang="en-US" sz="3500" dirty="0"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</a:rPr>
              <a:t>T</a:t>
            </a:r>
            <a:r>
              <a:rPr lang="en-US" sz="3000" i="0" dirty="0">
                <a:solidFill>
                  <a:srgbClr val="234465"/>
                </a:solidFill>
                <a:effectLst/>
              </a:rPr>
              <a:t>ype of software testing in which tests are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executed</a:t>
            </a:r>
            <a:r>
              <a:rPr lang="en-US" sz="300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manually</a:t>
            </a:r>
            <a:r>
              <a:rPr lang="en-US" sz="3000" i="0" dirty="0">
                <a:effectLst/>
              </a:rPr>
              <a:t>,</a:t>
            </a:r>
            <a:r>
              <a:rPr lang="en-US" sz="3000" i="0" dirty="0">
                <a:solidFill>
                  <a:srgbClr val="222222"/>
                </a:solidFill>
                <a:effectLst/>
              </a:rPr>
              <a:t> 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without</a:t>
            </a:r>
            <a:r>
              <a:rPr lang="en-US" sz="300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3000" dirty="0">
                <a:solidFill>
                  <a:srgbClr val="234465"/>
                </a:solidFill>
              </a:rPr>
              <a:t>using any</a:t>
            </a:r>
            <a:r>
              <a:rPr lang="en-US" sz="300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automated tools</a:t>
            </a:r>
            <a:endParaRPr lang="en-US" sz="3000" b="1" i="0" dirty="0">
              <a:solidFill>
                <a:srgbClr val="222222"/>
              </a:solidFill>
              <a:effectLst/>
            </a:endParaRP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  <a:cs typeface="Calibri" panose="020F0502020204030204" pitchFamily="34" charset="0"/>
              </a:rPr>
              <a:t>A human performs the tests </a:t>
            </a:r>
            <a:r>
              <a:rPr lang="en-US" sz="3000" b="1" dirty="0">
                <a:solidFill>
                  <a:srgbClr val="F2A40D"/>
                </a:solidFill>
                <a:cs typeface="Calibri" panose="020F0502020204030204" pitchFamily="34" charset="0"/>
              </a:rPr>
              <a:t>step by step</a:t>
            </a:r>
            <a:r>
              <a:rPr lang="en-US" sz="3000" dirty="0">
                <a:solidFill>
                  <a:srgbClr val="234465"/>
                </a:solidFill>
                <a:cs typeface="Calibri" panose="020F0502020204030204" pitchFamily="34" charset="0"/>
              </a:rPr>
              <a:t>, without test scripts</a:t>
            </a: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  <a:cs typeface="Calibri" panose="020F0502020204030204" pitchFamily="34" charset="0"/>
              </a:rPr>
              <a:t>Tests are executed </a:t>
            </a:r>
            <a:r>
              <a:rPr lang="en-US" sz="3000" b="1" dirty="0">
                <a:solidFill>
                  <a:srgbClr val="F2A40D"/>
                </a:solidFill>
                <a:cs typeface="Calibri" panose="020F0502020204030204" pitchFamily="34" charset="0"/>
              </a:rPr>
              <a:t>one-by-one</a:t>
            </a:r>
            <a:r>
              <a:rPr lang="en-US" sz="3000" dirty="0">
                <a:solidFill>
                  <a:srgbClr val="234465"/>
                </a:solidFill>
                <a:cs typeface="Calibri" panose="020F0502020204030204" pitchFamily="34" charset="0"/>
              </a:rPr>
              <a:t> in an individual manner</a:t>
            </a:r>
            <a:endParaRPr lang="en-US" sz="3000" dirty="0">
              <a:solidFill>
                <a:srgbClr val="23446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3500" b="1" dirty="0">
                <a:latin typeface="+mj-lt"/>
              </a:rPr>
              <a:t>Automation testing</a:t>
            </a: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</a:rPr>
              <a:t>T</a:t>
            </a:r>
            <a:r>
              <a:rPr lang="en-US" sz="3000" i="0" dirty="0">
                <a:solidFill>
                  <a:srgbClr val="234465"/>
                </a:solidFill>
                <a:effectLst/>
              </a:rPr>
              <a:t>ype of software testing in which tests are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executed</a:t>
            </a:r>
            <a:r>
              <a:rPr lang="en-US" sz="300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automatically</a:t>
            </a:r>
            <a:br>
              <a:rPr lang="en-US" sz="3000" b="1" dirty="0">
                <a:solidFill>
                  <a:srgbClr val="234465"/>
                </a:solidFill>
              </a:rPr>
            </a:br>
            <a:r>
              <a:rPr lang="en-US" sz="3000" b="0" i="0" dirty="0">
                <a:solidFill>
                  <a:srgbClr val="234465"/>
                </a:solidFill>
                <a:effectLst/>
              </a:rPr>
              <a:t>via test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automation frameworks</a:t>
            </a: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</a:rPr>
              <a:t>Testers utilize</a:t>
            </a:r>
            <a:r>
              <a:rPr lang="en-US" sz="3000" b="1" dirty="0">
                <a:solidFill>
                  <a:srgbClr val="F2A40D"/>
                </a:solidFill>
              </a:rPr>
              <a:t> tools </a:t>
            </a:r>
            <a:r>
              <a:rPr lang="en-US" sz="3000" dirty="0">
                <a:solidFill>
                  <a:srgbClr val="234465"/>
                </a:solidFill>
              </a:rPr>
              <a:t>and </a:t>
            </a:r>
            <a:r>
              <a:rPr lang="en-US" sz="3000" b="1" dirty="0">
                <a:solidFill>
                  <a:srgbClr val="F2A40D"/>
                </a:solidFill>
              </a:rPr>
              <a:t>scripts </a:t>
            </a:r>
            <a:r>
              <a:rPr lang="en-US" sz="3000" dirty="0">
                <a:solidFill>
                  <a:srgbClr val="234465"/>
                </a:solidFill>
              </a:rPr>
              <a:t>to automate testing efforts</a:t>
            </a: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</a:rPr>
              <a:t>R</a:t>
            </a:r>
            <a:r>
              <a:rPr lang="en-US" sz="3000" b="0" i="0" dirty="0">
                <a:solidFill>
                  <a:srgbClr val="234465"/>
                </a:solidFill>
                <a:effectLst/>
              </a:rPr>
              <a:t>equires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coding</a:t>
            </a:r>
            <a:r>
              <a:rPr lang="en-US" sz="3000" b="0" i="0" dirty="0">
                <a:solidFill>
                  <a:srgbClr val="234465"/>
                </a:solidFill>
                <a:effectLst/>
              </a:rPr>
              <a:t> and test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maintenance</a:t>
            </a:r>
            <a:endParaRPr lang="en-US" sz="3000" b="1" dirty="0">
              <a:solidFill>
                <a:srgbClr val="F2A40D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60C5C2-4C7A-D3AA-FD67-820AC480D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and Automation Testing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92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26</a:t>
            </a:fld>
            <a:endParaRPr lang="en-US" dirty="0"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vs. Automation</a:t>
            </a:r>
            <a:endParaRPr lang="en-US" dirty="0">
              <a:sym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F526928-66BC-44A4-0D37-3501AF18E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547220"/>
              </p:ext>
            </p:extLst>
          </p:nvPr>
        </p:nvGraphicFramePr>
        <p:xfrm>
          <a:off x="336000" y="1269000"/>
          <a:ext cx="11416263" cy="5417876"/>
        </p:xfrm>
        <a:graphic>
          <a:graphicData uri="http://schemas.openxmlformats.org/drawingml/2006/table">
            <a:tbl>
              <a:tblPr/>
              <a:tblGrid>
                <a:gridCol w="2610000">
                  <a:extLst>
                    <a:ext uri="{9D8B030D-6E8A-4147-A177-3AD203B41FA5}">
                      <a16:colId xmlns:a16="http://schemas.microsoft.com/office/drawing/2014/main" val="1292898756"/>
                    </a:ext>
                  </a:extLst>
                </a:gridCol>
                <a:gridCol w="4185000">
                  <a:extLst>
                    <a:ext uri="{9D8B030D-6E8A-4147-A177-3AD203B41FA5}">
                      <a16:colId xmlns:a16="http://schemas.microsoft.com/office/drawing/2014/main" val="635915595"/>
                    </a:ext>
                  </a:extLst>
                </a:gridCol>
                <a:gridCol w="4621263">
                  <a:extLst>
                    <a:ext uri="{9D8B030D-6E8A-4147-A177-3AD203B41FA5}">
                      <a16:colId xmlns:a16="http://schemas.microsoft.com/office/drawing/2014/main" val="138956716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b="1" dirty="0">
                          <a:effectLst/>
                        </a:rPr>
                        <a:t>Aspect of Testing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b="1" dirty="0">
                          <a:effectLst/>
                        </a:rPr>
                        <a:t>Manual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b="1" dirty="0">
                          <a:effectLst/>
                        </a:rPr>
                        <a:t>Automation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616130"/>
                  </a:ext>
                </a:extLst>
              </a:tr>
              <a:tr h="132550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Test Execution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Done </a:t>
                      </a:r>
                      <a:r>
                        <a:rPr lang="en-US" sz="2400" b="1" dirty="0">
                          <a:effectLst/>
                        </a:rPr>
                        <a:t>manually</a:t>
                      </a:r>
                      <a:r>
                        <a:rPr lang="en-US" sz="2400" dirty="0">
                          <a:effectLst/>
                        </a:rPr>
                        <a:t> by QA testers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Done </a:t>
                      </a:r>
                      <a:r>
                        <a:rPr lang="en-US" sz="2400" b="1" dirty="0">
                          <a:effectLst/>
                        </a:rPr>
                        <a:t>automatically</a:t>
                      </a:r>
                      <a:r>
                        <a:rPr lang="en-US" sz="2400" dirty="0">
                          <a:effectLst/>
                        </a:rPr>
                        <a:t> using </a:t>
                      </a:r>
                    </a:p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automation tools and scripts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110808"/>
                  </a:ext>
                </a:extLst>
              </a:tr>
              <a:tr h="1113432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Test Efficiency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b="1" dirty="0">
                          <a:effectLst/>
                        </a:rPr>
                        <a:t>Time-consuming</a:t>
                      </a:r>
                      <a:r>
                        <a:rPr lang="en-US" sz="2400" dirty="0">
                          <a:effectLst/>
                        </a:rPr>
                        <a:t> and </a:t>
                      </a:r>
                      <a:r>
                        <a:rPr lang="en-US" sz="2400" b="1" dirty="0">
                          <a:effectLst/>
                        </a:rPr>
                        <a:t>less </a:t>
                      </a:r>
                    </a:p>
                    <a:p>
                      <a:pPr algn="ctr" latinLnBrk="0"/>
                      <a:r>
                        <a:rPr lang="en-US" sz="2400" b="1" dirty="0">
                          <a:effectLst/>
                        </a:rPr>
                        <a:t>efficient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More testing in </a:t>
                      </a:r>
                      <a:r>
                        <a:rPr lang="en-US" sz="2400" b="1" dirty="0">
                          <a:effectLst/>
                        </a:rPr>
                        <a:t>less time </a:t>
                      </a:r>
                      <a:r>
                        <a:rPr lang="en-US" sz="2400" dirty="0">
                          <a:effectLst/>
                        </a:rPr>
                        <a:t>and </a:t>
                      </a:r>
                    </a:p>
                    <a:p>
                      <a:pPr algn="ctr" latinLnBrk="0"/>
                      <a:r>
                        <a:rPr lang="en-US" sz="2400" b="1" dirty="0">
                          <a:effectLst/>
                        </a:rPr>
                        <a:t>greater efficiency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24806"/>
                  </a:ext>
                </a:extLst>
              </a:tr>
              <a:tr h="132550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Types of Tasks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Entirely </a:t>
                      </a:r>
                      <a:r>
                        <a:rPr lang="en-US" sz="2400" b="1" dirty="0">
                          <a:effectLst/>
                        </a:rPr>
                        <a:t>manual</a:t>
                      </a:r>
                      <a:r>
                        <a:rPr lang="en-US" sz="2400" dirty="0">
                          <a:effectLst/>
                        </a:rPr>
                        <a:t> tasks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Most tasks can be </a:t>
                      </a:r>
                      <a:r>
                        <a:rPr lang="en-US" sz="2400" b="1" dirty="0">
                          <a:effectLst/>
                        </a:rPr>
                        <a:t>automated</a:t>
                      </a:r>
                      <a:r>
                        <a:rPr lang="en-US" sz="2400" dirty="0">
                          <a:effectLst/>
                        </a:rPr>
                        <a:t>, </a:t>
                      </a:r>
                    </a:p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including real user simulations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886080"/>
                  </a:ext>
                </a:extLst>
              </a:tr>
              <a:tr h="1113432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Test Coverage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b="1" dirty="0">
                          <a:effectLst/>
                        </a:rPr>
                        <a:t>Difficult to ensure </a:t>
                      </a:r>
                      <a:r>
                        <a:rPr lang="en-US" sz="2400" dirty="0">
                          <a:effectLst/>
                        </a:rPr>
                        <a:t>sufficient test coverage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b="1" dirty="0">
                          <a:effectLst/>
                        </a:rPr>
                        <a:t>Easy to ensure </a:t>
                      </a:r>
                      <a:r>
                        <a:rPr lang="en-US" sz="2400" dirty="0">
                          <a:effectLst/>
                        </a:rPr>
                        <a:t>greater </a:t>
                      </a:r>
                    </a:p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test coverage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83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6472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785EE2-668F-1A64-C26E-73D9BE387D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E873A-864C-03DD-5236-FEEA064FF2FF}"/>
              </a:ext>
            </a:extLst>
          </p:cNvPr>
          <p:cNvSpPr>
            <a:spLocks noGrp="1" noChangeAspect="1"/>
          </p:cNvSpPr>
          <p:nvPr>
            <p:ph type="body" sz="quarter" idx="10"/>
          </p:nvPr>
        </p:nvSpPr>
        <p:spPr>
          <a:xfrm>
            <a:off x="190402" y="1196125"/>
            <a:ext cx="11818096" cy="542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http://softuni-qa-amazonaws.com/manual-qa-demo</a:t>
            </a:r>
            <a:endParaRPr lang="bg-BG" sz="34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1FEB8B-2884-0270-1C57-CC92E29FE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Test Demo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F85455-26F6-9B80-0899-0AF9A82F3F43}"/>
              </a:ext>
            </a:extLst>
          </p:cNvPr>
          <p:cNvSpPr txBox="1">
            <a:spLocks/>
          </p:cNvSpPr>
          <p:nvPr/>
        </p:nvSpPr>
        <p:spPr>
          <a:xfrm>
            <a:off x="291000" y="1360927"/>
            <a:ext cx="11565000" cy="526307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2" lvl="1" indent="0">
              <a:buNone/>
            </a:pPr>
            <a:endParaRPr lang="en-US" sz="2800" dirty="0">
              <a:solidFill>
                <a:srgbClr val="234465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B2C811-DDFE-8614-66D4-28EB89FCD326}"/>
              </a:ext>
            </a:extLst>
          </p:cNvPr>
          <p:cNvSpPr/>
          <p:nvPr/>
        </p:nvSpPr>
        <p:spPr bwMode="auto">
          <a:xfrm>
            <a:off x="1956000" y="5859000"/>
            <a:ext cx="2295000" cy="540000"/>
          </a:xfrm>
          <a:prstGeom prst="rect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E619F1-003D-9D7A-BD73-90CFCD3ECD12}"/>
              </a:ext>
            </a:extLst>
          </p:cNvPr>
          <p:cNvGrpSpPr/>
          <p:nvPr/>
        </p:nvGrpSpPr>
        <p:grpSpPr>
          <a:xfrm>
            <a:off x="921000" y="2304000"/>
            <a:ext cx="10157030" cy="3930562"/>
            <a:chOff x="921000" y="2304000"/>
            <a:chExt cx="10157030" cy="39305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B0134A-FD72-EBB4-93EB-3F3912718B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837"/>
            <a:stretch/>
          </p:blipFill>
          <p:spPr>
            <a:xfrm>
              <a:off x="987889" y="2934000"/>
              <a:ext cx="4927354" cy="33005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4234BC4-F450-0FA1-DC32-1235A0D7B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589"/>
            <a:stretch/>
          </p:blipFill>
          <p:spPr>
            <a:xfrm>
              <a:off x="6027188" y="2934000"/>
              <a:ext cx="5007466" cy="33005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5" name="Text Placeholder 3">
              <a:extLst>
                <a:ext uri="{FF2B5EF4-FFF2-40B4-BE49-F238E27FC236}">
                  <a16:creationId xmlns:a16="http://schemas.microsoft.com/office/drawing/2014/main" id="{F18EFAB1-A4B3-3BEF-FF24-A76E335ADE90}"/>
                </a:ext>
              </a:extLst>
            </p:cNvPr>
            <p:cNvSpPr txBox="1">
              <a:spLocks/>
            </p:cNvSpPr>
            <p:nvPr/>
          </p:nvSpPr>
          <p:spPr>
            <a:xfrm>
              <a:off x="921000" y="2304000"/>
              <a:ext cx="10157030" cy="587441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algn="ctr" defTabSz="1218438">
                <a:spcBef>
                  <a:spcPts val="600"/>
                </a:spcBef>
                <a:spcAft>
                  <a:spcPts val="600"/>
                </a:spcAft>
                <a:defRPr sz="2400" b="1">
                  <a:latin typeface="Consolas" pitchFamily="49" charset="0"/>
                </a:defRPr>
              </a:lvl1pPr>
              <a:lvl2pPr marL="990575" indent="-380990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200"/>
              </a:lvl2pPr>
              <a:lvl3pPr marL="1523962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000"/>
              </a:lvl3pPr>
              <a:lvl4pPr marL="2133547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800"/>
              </a:lvl4pPr>
              <a:lvl5pPr marL="2743131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600"/>
              </a:lvl5pPr>
              <a:lvl6pPr marL="335271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6pPr>
              <a:lvl7pPr marL="3962301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7pPr>
              <a:lvl8pPr marL="457188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8pPr>
              <a:lvl9pPr marL="5181470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9pPr>
            </a:lstStyle>
            <a:p>
              <a:r>
                <a:rPr lang="en-US" noProof="1"/>
                <a:t>Manual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844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785EE2-668F-1A64-C26E-73D9BE387D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1FEB8B-2884-0270-1C57-CC92E29FE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Test Example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2F1F6A-A0FF-14A6-EE28-148F0A0A61D8}"/>
              </a:ext>
            </a:extLst>
          </p:cNvPr>
          <p:cNvGrpSpPr/>
          <p:nvPr/>
        </p:nvGrpSpPr>
        <p:grpSpPr>
          <a:xfrm>
            <a:off x="291000" y="2123504"/>
            <a:ext cx="11610000" cy="4232899"/>
            <a:chOff x="223500" y="1537653"/>
            <a:chExt cx="11745000" cy="4232899"/>
          </a:xfrm>
        </p:grpSpPr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08D05B8E-9EE5-765D-79FB-811549795731}"/>
                </a:ext>
              </a:extLst>
            </p:cNvPr>
            <p:cNvSpPr txBox="1">
              <a:spLocks/>
            </p:cNvSpPr>
            <p:nvPr/>
          </p:nvSpPr>
          <p:spPr>
            <a:xfrm>
              <a:off x="223500" y="2125094"/>
              <a:ext cx="11745000" cy="3645458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defTabSz="1218438">
                <a:spcBef>
                  <a:spcPts val="600"/>
                </a:spcBef>
                <a:spcAft>
                  <a:spcPts val="600"/>
                </a:spcAft>
                <a:defRPr sz="2400" b="1">
                  <a:latin typeface="Consolas" pitchFamily="49" charset="0"/>
                </a:defRPr>
              </a:lvl1pPr>
              <a:lvl2pPr marL="990575" indent="-380990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200"/>
              </a:lvl2pPr>
              <a:lvl3pPr marL="1523962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000"/>
              </a:lvl3pPr>
              <a:lvl4pPr marL="2133547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800"/>
              </a:lvl4pPr>
              <a:lvl5pPr marL="2743131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600"/>
              </a:lvl5pPr>
              <a:lvl6pPr marL="335271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6pPr>
              <a:lvl7pPr marL="3962301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7pPr>
              <a:lvl8pPr marL="457188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8pPr>
              <a:lvl9pPr marL="5181470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9pPr>
            </a:lstStyle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driver = webdriver.Chrome(options=chrome_options)</a:t>
              </a:r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driver.get("https://manual-qa-demo.softuniqa.repl.co")</a:t>
              </a:r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50" noProof="1"/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sleep(3)</a:t>
              </a:r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button = driver.find_element(By.ID, "button")</a:t>
              </a:r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button.click()</a:t>
              </a:r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50" noProof="1"/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msg = driver.find_element(By.ID, "msg")</a:t>
              </a:r>
              <a:br>
                <a:rPr lang="en-US" sz="1850" noProof="1"/>
              </a:br>
              <a:r>
                <a:rPr lang="en-US" sz="1850" noProof="1"/>
                <a:t>assert msg.text == 'Button clicked'</a:t>
              </a:r>
            </a:p>
          </p:txBody>
        </p:sp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0AADCEAC-8304-8534-FE0B-A998ACA869BF}"/>
                </a:ext>
              </a:extLst>
            </p:cNvPr>
            <p:cNvSpPr txBox="1">
              <a:spLocks/>
            </p:cNvSpPr>
            <p:nvPr/>
          </p:nvSpPr>
          <p:spPr>
            <a:xfrm>
              <a:off x="223500" y="1537653"/>
              <a:ext cx="11745000" cy="587441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algn="ctr" defTabSz="1218438">
                <a:spcBef>
                  <a:spcPts val="600"/>
                </a:spcBef>
                <a:spcAft>
                  <a:spcPts val="600"/>
                </a:spcAft>
                <a:defRPr sz="2400" b="1">
                  <a:latin typeface="Consolas" pitchFamily="49" charset="0"/>
                </a:defRPr>
              </a:lvl1pPr>
              <a:lvl2pPr marL="990575" indent="-380990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200"/>
              </a:lvl2pPr>
              <a:lvl3pPr marL="1523962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000"/>
              </a:lvl3pPr>
              <a:lvl4pPr marL="2133547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800"/>
              </a:lvl4pPr>
              <a:lvl5pPr marL="2743131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600"/>
              </a:lvl5pPr>
              <a:lvl6pPr marL="335271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6pPr>
              <a:lvl7pPr marL="3962301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7pPr>
              <a:lvl8pPr marL="457188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8pPr>
              <a:lvl9pPr marL="5181470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9pPr>
            </a:lstStyle>
            <a:p>
              <a:r>
                <a:rPr lang="en-US" noProof="1"/>
                <a:t>QA-Automation-Demo.py</a:t>
              </a:r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F85455-26F6-9B80-0899-0AF9A82F3F43}"/>
              </a:ext>
            </a:extLst>
          </p:cNvPr>
          <p:cNvSpPr txBox="1">
            <a:spLocks/>
          </p:cNvSpPr>
          <p:nvPr/>
        </p:nvSpPr>
        <p:spPr>
          <a:xfrm>
            <a:off x="291000" y="1268999"/>
            <a:ext cx="11745000" cy="535500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https://replit.com/@SoftUniQA/QA-Automation-Demo</a:t>
            </a:r>
            <a:endParaRPr lang="en-US" sz="3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87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C9F20C-AD27-A107-5413-A9BA24A5A0C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The Philosophy of Software Testing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Seven Testing Principles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96DC6-5E40-BE20-B4DD-AB24EF31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00" y="1089000"/>
            <a:ext cx="2888400" cy="28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92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761789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br>
              <a:rPr lang="en-US" sz="2000" b="1" dirty="0"/>
            </a:br>
            <a:r>
              <a:rPr lang="en-US" sz="10000" b="1" dirty="0"/>
              <a:t>#QA-Basics</a:t>
            </a:r>
          </a:p>
          <a:p>
            <a:pPr marL="0" indent="0" algn="ctr">
              <a:buNone/>
            </a:pPr>
            <a:endParaRPr lang="en-US" sz="100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Have Questions?</a:t>
            </a:r>
          </a:p>
        </p:txBody>
      </p:sp>
    </p:spTree>
    <p:extLst>
      <p:ext uri="{BB962C8B-B14F-4D97-AF65-F5344CB8AC3E}">
        <p14:creationId xmlns:p14="http://schemas.microsoft.com/office/powerpoint/2010/main" val="2475856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30</a:t>
            </a:fld>
            <a:endParaRPr lang="en-US">
              <a:sym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96000" y="1359000"/>
            <a:ext cx="5905597" cy="4794004"/>
          </a:xfrm>
        </p:spPr>
        <p:txBody>
          <a:bodyPr/>
          <a:lstStyle/>
          <a:p>
            <a:pPr lvl="1">
              <a:buClr>
                <a:schemeClr val="tx1"/>
              </a:buClr>
            </a:pPr>
            <a:r>
              <a:rPr lang="en-US" sz="3000" dirty="0"/>
              <a:t>Testing can show that </a:t>
            </a:r>
            <a:r>
              <a:rPr lang="en-US" sz="3000" b="1" dirty="0">
                <a:solidFill>
                  <a:schemeClr val="bg1"/>
                </a:solidFill>
              </a:rPr>
              <a:t>defects</a:t>
            </a:r>
            <a:r>
              <a:rPr lang="en-US" sz="3000" dirty="0"/>
              <a:t> are </a:t>
            </a:r>
            <a:r>
              <a:rPr lang="en-US" sz="3000" b="1" dirty="0">
                <a:solidFill>
                  <a:schemeClr val="bg1"/>
                </a:solidFill>
              </a:rPr>
              <a:t>present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Cannot prove that there are </a:t>
            </a:r>
            <a:r>
              <a:rPr lang="en-US" sz="3000" b="1" dirty="0">
                <a:solidFill>
                  <a:schemeClr val="bg1"/>
                </a:solidFill>
              </a:rPr>
              <a:t>no defects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Appropriate testing </a:t>
            </a:r>
            <a:r>
              <a:rPr lang="en-US" sz="3000" b="1" dirty="0">
                <a:solidFill>
                  <a:schemeClr val="bg1"/>
                </a:solidFill>
              </a:rPr>
              <a:t>reduces</a:t>
            </a:r>
            <a:r>
              <a:rPr lang="en-US" sz="3000" dirty="0"/>
              <a:t> the </a:t>
            </a:r>
            <a:r>
              <a:rPr lang="en-US" sz="3000" b="1" dirty="0">
                <a:solidFill>
                  <a:schemeClr val="bg1"/>
                </a:solidFill>
              </a:rPr>
              <a:t>probability</a:t>
            </a:r>
            <a:r>
              <a:rPr lang="en-US" sz="3000" dirty="0"/>
              <a:t> for defects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11000" y="1764000"/>
            <a:ext cx="6525000" cy="1435888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3600" b="1" dirty="0">
                <a:solidFill>
                  <a:schemeClr val="bg1"/>
                </a:solidFill>
              </a:rPr>
              <a:t>  "Testing shows presence of  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       defects, not their absence"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(1)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90CC082-49CF-93D6-3C4B-86AFBB1E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600" y="3294000"/>
            <a:ext cx="2258400" cy="22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3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31</a:t>
            </a:fld>
            <a:endParaRPr lang="en-US">
              <a:sym typeface="Calibri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21000" y="1359000"/>
            <a:ext cx="5635597" cy="4506430"/>
          </a:xfrm>
        </p:spPr>
        <p:txBody>
          <a:bodyPr/>
          <a:lstStyle/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All combinations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/>
              <a:t>of inputs and preconditions are usually almost </a:t>
            </a:r>
            <a:r>
              <a:rPr lang="en-US" sz="3000" b="1" dirty="0">
                <a:solidFill>
                  <a:schemeClr val="bg1"/>
                </a:solidFill>
              </a:rPr>
              <a:t>infinite</a:t>
            </a:r>
            <a:r>
              <a:rPr lang="en-US" sz="3000" dirty="0"/>
              <a:t> number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Testing everything is </a:t>
            </a:r>
            <a:r>
              <a:rPr lang="en-US" sz="3000" b="1" dirty="0">
                <a:solidFill>
                  <a:schemeClr val="bg1"/>
                </a:solidFill>
              </a:rPr>
              <a:t>not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feasible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Risk analysis</a:t>
            </a:r>
            <a:r>
              <a:rPr lang="en-US" sz="3000" b="1" dirty="0"/>
              <a:t> </a:t>
            </a:r>
            <a:r>
              <a:rPr lang="en-US" sz="3000" dirty="0"/>
              <a:t>and </a:t>
            </a:r>
            <a:r>
              <a:rPr lang="en-US" sz="3000" b="1" dirty="0">
                <a:solidFill>
                  <a:schemeClr val="bg1"/>
                </a:solidFill>
              </a:rPr>
              <a:t>priorities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3000" dirty="0"/>
              <a:t>should be used to focus </a:t>
            </a:r>
            <a:br>
              <a:rPr lang="bg-BG" sz="3000" dirty="0"/>
            </a:br>
            <a:r>
              <a:rPr lang="en-US" sz="3000" dirty="0"/>
              <a:t>testing efforts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(2)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5339" y="1719000"/>
            <a:ext cx="502066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"Exhaustive testing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  is impossible"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12FC4-6207-2224-AD3F-91A403FE0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169" y="3324329"/>
            <a:ext cx="2250000" cy="22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1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32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096000" y="1421252"/>
            <a:ext cx="5905597" cy="4506430"/>
          </a:xfrm>
        </p:spPr>
        <p:txBody>
          <a:bodyPr/>
          <a:lstStyle/>
          <a:p>
            <a:pPr lvl="1">
              <a:lnSpc>
                <a:spcPct val="110000"/>
              </a:lnSpc>
            </a:pPr>
            <a:r>
              <a:rPr lang="en-US" sz="3000" dirty="0"/>
              <a:t>Testing activities shall be started as </a:t>
            </a:r>
            <a:r>
              <a:rPr lang="en-US" sz="3000" b="1" dirty="0">
                <a:solidFill>
                  <a:schemeClr val="bg1"/>
                </a:solidFill>
              </a:rPr>
              <a:t>early as possible 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And shall be focused on predefined objectives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later</a:t>
            </a:r>
            <a:r>
              <a:rPr lang="en-US" sz="3000" dirty="0"/>
              <a:t> a bug is found – </a:t>
            </a:r>
            <a:br>
              <a:rPr lang="bg-BG" sz="3000" dirty="0"/>
            </a:br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more</a:t>
            </a:r>
            <a:r>
              <a:rPr lang="en-US" sz="3000" dirty="0"/>
              <a:t> it </a:t>
            </a:r>
            <a:r>
              <a:rPr lang="en-US" sz="3000" b="1" dirty="0">
                <a:solidFill>
                  <a:schemeClr val="bg1"/>
                </a:solidFill>
              </a:rPr>
              <a:t>costs</a:t>
            </a:r>
            <a:r>
              <a:rPr lang="en-US" sz="3000" dirty="0"/>
              <a:t>!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550402" y="1494000"/>
            <a:ext cx="5005598" cy="130535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bg-BG" sz="4000" b="1" dirty="0">
                <a:solidFill>
                  <a:schemeClr val="bg1"/>
                </a:solidFill>
              </a:rPr>
              <a:t>"</a:t>
            </a:r>
            <a:r>
              <a:rPr lang="en-US" sz="4000" b="1" dirty="0">
                <a:solidFill>
                  <a:schemeClr val="bg1"/>
                </a:solidFill>
              </a:rPr>
              <a:t>Early testing saves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  time</a:t>
            </a:r>
            <a:r>
              <a:rPr lang="bg-BG" sz="4000" b="1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chemeClr val="bg1"/>
                </a:solidFill>
              </a:rPr>
              <a:t>and money</a:t>
            </a:r>
            <a:r>
              <a:rPr lang="bg-BG" sz="4000" b="1" dirty="0">
                <a:solidFill>
                  <a:schemeClr val="bg1"/>
                </a:solidFill>
              </a:rPr>
              <a:t>"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(3)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CEA8673-8AD2-91AE-C391-22361706FA82}"/>
              </a:ext>
            </a:extLst>
          </p:cNvPr>
          <p:cNvGrpSpPr/>
          <p:nvPr/>
        </p:nvGrpSpPr>
        <p:grpSpPr>
          <a:xfrm>
            <a:off x="426000" y="3024000"/>
            <a:ext cx="4770000" cy="2662869"/>
            <a:chOff x="336000" y="3204000"/>
            <a:chExt cx="4770000" cy="266286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403357-48BC-F023-3790-C687E2E30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00" y="3204000"/>
              <a:ext cx="4391934" cy="266286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E6C32EC-30F4-2C69-1C1B-61BDD3290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000" y="4978669"/>
              <a:ext cx="205331" cy="20533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D090871-D992-7C89-35DA-E2172D932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9450" y="3881731"/>
              <a:ext cx="1166550" cy="1312243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36F6D56-5D40-F938-EC15-604F2D323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5019" y="4384993"/>
              <a:ext cx="805981" cy="80598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A8D9E79-40D4-FFE3-A0F1-754C06EDA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1839" y="4593312"/>
              <a:ext cx="599161" cy="59916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A23BDD9-5C86-0E1E-67DB-0280ABE08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6000" y="4754450"/>
              <a:ext cx="426644" cy="426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111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33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141000" y="1314000"/>
            <a:ext cx="5860597" cy="4364830"/>
          </a:xfrm>
        </p:spPr>
        <p:txBody>
          <a:bodyPr>
            <a:normAutofit/>
          </a:bodyPr>
          <a:lstStyle/>
          <a:p>
            <a:pPr lvl="1"/>
            <a:r>
              <a:rPr lang="en-US" sz="3000" dirty="0"/>
              <a:t>Testing </a:t>
            </a:r>
            <a:r>
              <a:rPr lang="en-US" sz="3000" b="1" dirty="0">
                <a:solidFill>
                  <a:schemeClr val="bg1"/>
                </a:solidFill>
              </a:rPr>
              <a:t>efforts</a:t>
            </a:r>
            <a:r>
              <a:rPr lang="en-US" sz="3000" dirty="0"/>
              <a:t> </a:t>
            </a:r>
            <a:r>
              <a:rPr lang="bg-BG" sz="3000" dirty="0"/>
              <a:t>should</a:t>
            </a:r>
            <a:r>
              <a:rPr lang="en-US" sz="3000" dirty="0"/>
              <a:t> be focused </a:t>
            </a:r>
            <a:r>
              <a:rPr lang="en-US" sz="3000" b="1" dirty="0">
                <a:solidFill>
                  <a:schemeClr val="bg1"/>
                </a:solidFill>
              </a:rPr>
              <a:t>proportionally</a:t>
            </a:r>
            <a:endParaRPr lang="en-US" sz="3000" b="1" dirty="0"/>
          </a:p>
          <a:p>
            <a:pPr lvl="2"/>
            <a:r>
              <a:rPr lang="en-US" sz="2800" dirty="0"/>
              <a:t>To the expected and later observed defect density of modules</a:t>
            </a:r>
          </a:p>
          <a:p>
            <a:pPr lvl="1"/>
            <a:r>
              <a:rPr lang="en-US" sz="3000" dirty="0"/>
              <a:t>A </a:t>
            </a:r>
            <a:r>
              <a:rPr lang="en-US" sz="3000" b="1" dirty="0">
                <a:solidFill>
                  <a:schemeClr val="bg1"/>
                </a:solidFill>
              </a:rPr>
              <a:t>small</a:t>
            </a:r>
            <a:r>
              <a:rPr lang="en-US" sz="3000" dirty="0"/>
              <a:t> number of modules usually </a:t>
            </a:r>
            <a:r>
              <a:rPr lang="en-US" sz="3000" b="1" dirty="0">
                <a:solidFill>
                  <a:schemeClr val="bg1"/>
                </a:solidFill>
              </a:rPr>
              <a:t>contains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most</a:t>
            </a:r>
            <a:r>
              <a:rPr lang="en-US" sz="3000" dirty="0"/>
              <a:t> of the </a:t>
            </a:r>
            <a:r>
              <a:rPr lang="en-US" sz="3000" b="1" dirty="0">
                <a:solidFill>
                  <a:schemeClr val="bg1"/>
                </a:solidFill>
              </a:rPr>
              <a:t>defects</a:t>
            </a:r>
            <a:r>
              <a:rPr lang="en-US" sz="3000" dirty="0"/>
              <a:t> discovered</a:t>
            </a:r>
          </a:p>
          <a:p>
            <a:endParaRPr lang="bg-BG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280402" y="1894926"/>
            <a:ext cx="5680598" cy="7690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bg1"/>
                </a:solidFill>
              </a:rPr>
              <a:t>"Defects cluster together"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(4)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5D3EA8-D255-9C2F-9C38-3580251B38A3}"/>
              </a:ext>
            </a:extLst>
          </p:cNvPr>
          <p:cNvGrpSpPr/>
          <p:nvPr/>
        </p:nvGrpSpPr>
        <p:grpSpPr>
          <a:xfrm>
            <a:off x="1658201" y="2972150"/>
            <a:ext cx="2745000" cy="2706679"/>
            <a:chOff x="1686000" y="3925355"/>
            <a:chExt cx="2210324" cy="22103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F75A6-97DC-C7BC-497D-12C6F2A4E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6000" y="3925355"/>
              <a:ext cx="2210324" cy="22103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4AF8E3-7536-D395-D0C5-872AAB6205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973" b="70463" l="48471" r="70617"/>
                      </a14:imgEffect>
                    </a14:imgLayer>
                  </a14:imgProps>
                </a:ext>
              </a:extLst>
            </a:blip>
            <a:srcRect l="45703" t="50787" r="26615" b="27351"/>
            <a:stretch/>
          </p:blipFill>
          <p:spPr>
            <a:xfrm rot="12696064" flipV="1">
              <a:off x="2344672" y="5182933"/>
              <a:ext cx="215942" cy="17054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571CE60-7374-DAB8-7EEE-F2FCBB76BD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973" b="70463" l="48471" r="70617"/>
                      </a14:imgEffect>
                    </a14:imgLayer>
                  </a14:imgProps>
                </a:ext>
              </a:extLst>
            </a:blip>
            <a:srcRect l="45703" t="50787" r="26615" b="27351"/>
            <a:stretch/>
          </p:blipFill>
          <p:spPr>
            <a:xfrm rot="11612702" flipV="1">
              <a:off x="2208028" y="5084293"/>
              <a:ext cx="215942" cy="17054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D4886CE-F699-A2AC-0ED4-996D195BCC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973" b="70463" l="48471" r="70617"/>
                      </a14:imgEffect>
                    </a14:imgLayer>
                  </a14:imgProps>
                </a:ext>
              </a:extLst>
            </a:blip>
            <a:srcRect l="45703" t="50787" r="26615" b="27351"/>
            <a:stretch/>
          </p:blipFill>
          <p:spPr>
            <a:xfrm rot="17463431" flipV="1">
              <a:off x="2489208" y="4751038"/>
              <a:ext cx="215942" cy="17054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ADD0C15-114C-4E99-3DEB-C169FBAEFE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973" b="70463" l="48471" r="70617"/>
                      </a14:imgEffect>
                    </a14:imgLayer>
                  </a14:imgProps>
                </a:ext>
              </a:extLst>
            </a:blip>
            <a:srcRect l="45703" t="50787" r="26615" b="27351"/>
            <a:stretch/>
          </p:blipFill>
          <p:spPr>
            <a:xfrm rot="15308791" flipV="1">
              <a:off x="2270277" y="4854161"/>
              <a:ext cx="215942" cy="17054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E00CAD-DBFC-67DD-2DE2-03A5218E2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973" b="70463" l="48471" r="70617"/>
                      </a14:imgEffect>
                    </a14:imgLayer>
                  </a14:imgProps>
                </a:ext>
              </a:extLst>
            </a:blip>
            <a:srcRect l="45703" t="50787" r="26615" b="27351"/>
            <a:stretch/>
          </p:blipFill>
          <p:spPr>
            <a:xfrm rot="8058421" flipV="1">
              <a:off x="2376185" y="4947466"/>
              <a:ext cx="215942" cy="170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898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34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096000" y="1314000"/>
            <a:ext cx="5905597" cy="4839004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000" dirty="0"/>
              <a:t>Same tests </a:t>
            </a:r>
            <a:r>
              <a:rPr lang="en-US" sz="3000" b="1" dirty="0">
                <a:solidFill>
                  <a:schemeClr val="bg1"/>
                </a:solidFill>
              </a:rPr>
              <a:t>repeated</a:t>
            </a:r>
            <a:r>
              <a:rPr lang="en-US" sz="3000" dirty="0"/>
              <a:t> over and over again, tend to </a:t>
            </a:r>
            <a:r>
              <a:rPr lang="en-US" sz="3000" b="1" dirty="0">
                <a:solidFill>
                  <a:schemeClr val="bg1"/>
                </a:solidFill>
              </a:rPr>
              <a:t>lose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3000" dirty="0"/>
              <a:t>their </a:t>
            </a:r>
            <a:r>
              <a:rPr lang="en-US" sz="3000" b="1" dirty="0">
                <a:solidFill>
                  <a:schemeClr val="bg1"/>
                </a:solidFill>
              </a:rPr>
              <a:t>effectiveness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Previously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undetected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br>
              <a:rPr lang="en-US" sz="2800" dirty="0"/>
            </a:br>
            <a:r>
              <a:rPr lang="en-US" sz="2800" dirty="0"/>
              <a:t>defects remain </a:t>
            </a:r>
            <a:r>
              <a:rPr lang="en-US" sz="2800" b="1" dirty="0">
                <a:solidFill>
                  <a:schemeClr val="bg1"/>
                </a:solidFill>
              </a:rPr>
              <a:t>undiscovered</a:t>
            </a:r>
          </a:p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New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modified</a:t>
            </a:r>
            <a:r>
              <a:rPr lang="en-US" sz="3000" dirty="0"/>
              <a:t> test cases </a:t>
            </a:r>
            <a:br>
              <a:rPr lang="en-US" sz="3000" dirty="0"/>
            </a:br>
            <a:r>
              <a:rPr lang="en-US" sz="3000" dirty="0"/>
              <a:t>should be developed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671632" y="1629000"/>
            <a:ext cx="4583139" cy="14358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</a:rPr>
              <a:t>"Beware of the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pesticide paradox"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(5)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2B6CE-5304-A525-4870-0E4AEF9F1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501" y="3375600"/>
            <a:ext cx="2033400" cy="20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6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0C85D5-BD17-98B9-379B-A6BB66D68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01" y="3249000"/>
            <a:ext cx="2295000" cy="2295000"/>
          </a:xfrm>
          <a:prstGeom prst="rect">
            <a:avLst/>
          </a:prstGeom>
        </p:spPr>
      </p:pic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35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186000" y="1314000"/>
            <a:ext cx="5815597" cy="4839004"/>
          </a:xfrm>
        </p:spPr>
        <p:txBody>
          <a:bodyPr/>
          <a:lstStyle/>
          <a:p>
            <a:pPr lvl="1"/>
            <a:r>
              <a:rPr lang="en-US" sz="3000" dirty="0"/>
              <a:t>Testing is done </a:t>
            </a:r>
            <a:r>
              <a:rPr lang="en-US" sz="3000" b="1" dirty="0">
                <a:solidFill>
                  <a:schemeClr val="bg1"/>
                </a:solidFill>
              </a:rPr>
              <a:t>differently</a:t>
            </a:r>
            <a:r>
              <a:rPr lang="en-US" sz="3000" dirty="0"/>
              <a:t> in different contexts </a:t>
            </a:r>
          </a:p>
          <a:p>
            <a:pPr lvl="1"/>
            <a:r>
              <a:rPr lang="en-US" sz="3000" dirty="0"/>
              <a:t>Safety-critical software should be tested differently from </a:t>
            </a:r>
            <a:br>
              <a:rPr lang="en-US" sz="3000" dirty="0"/>
            </a:br>
            <a:r>
              <a:rPr lang="en-US" sz="3000" dirty="0"/>
              <a:t>an e-commerce site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02" y="1649268"/>
            <a:ext cx="5725598" cy="130535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</a:rPr>
              <a:t>"Testing is context dependent"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00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36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871000" y="1359000"/>
            <a:ext cx="6130597" cy="4794004"/>
          </a:xfrm>
        </p:spPr>
        <p:txBody>
          <a:bodyPr/>
          <a:lstStyle/>
          <a:p>
            <a:pPr lvl="1"/>
            <a:r>
              <a:rPr lang="en-US" sz="3000" dirty="0"/>
              <a:t>Finding and fixing defects itself does not help in these cases:</a:t>
            </a:r>
          </a:p>
          <a:p>
            <a:pPr lvl="2"/>
            <a:r>
              <a:rPr lang="en-US" sz="2800" dirty="0"/>
              <a:t>The system built is </a:t>
            </a:r>
            <a:r>
              <a:rPr lang="en-US" sz="2800" b="1" dirty="0">
                <a:solidFill>
                  <a:schemeClr val="bg1"/>
                </a:solidFill>
              </a:rPr>
              <a:t>unusable</a:t>
            </a:r>
          </a:p>
          <a:p>
            <a:pPr lvl="2"/>
            <a:r>
              <a:rPr lang="en-US" sz="2800" dirty="0"/>
              <a:t>Does not fulfill the users' </a:t>
            </a:r>
            <a:r>
              <a:rPr lang="en-US" sz="2800" b="1" dirty="0">
                <a:solidFill>
                  <a:schemeClr val="bg1"/>
                </a:solidFill>
              </a:rPr>
              <a:t>needs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bg1"/>
                </a:solidFill>
              </a:rPr>
              <a:t>expectations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415402" y="1719000"/>
            <a:ext cx="4960598" cy="130535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</a:rPr>
              <a:t>"Absence of errors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is a fallacy"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(7)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65040-5A95-AFD1-F01A-43F7333C6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1" y="3343065"/>
            <a:ext cx="234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9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0CD79F7-3576-D745-0C50-5A40D4777E57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Stories to be Tested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Test Scenarios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46C70-3971-C3FA-B35C-F32560C70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800" y="1383051"/>
            <a:ext cx="2618400" cy="26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0402" y="1268999"/>
            <a:ext cx="11818096" cy="5455891"/>
          </a:xfrm>
        </p:spPr>
        <p:txBody>
          <a:bodyPr>
            <a:normAutofit/>
          </a:bodyPr>
          <a:lstStyle/>
          <a:p>
            <a:r>
              <a:rPr lang="en-US" sz="3600" b="1" dirty="0"/>
              <a:t>What is a "</a:t>
            </a:r>
            <a:r>
              <a:rPr lang="en-US" sz="3600" b="1" dirty="0">
                <a:solidFill>
                  <a:schemeClr val="bg1"/>
                </a:solidFill>
              </a:rPr>
              <a:t>test scenario</a:t>
            </a:r>
            <a:r>
              <a:rPr lang="en-US" sz="3600" b="1" dirty="0"/>
              <a:t>"?</a:t>
            </a:r>
            <a:endParaRPr lang="bg-BG" sz="3600" b="1" dirty="0"/>
          </a:p>
          <a:p>
            <a:pPr lvl="1"/>
            <a:r>
              <a:rPr lang="en-US" sz="3200" dirty="0"/>
              <a:t>Any </a:t>
            </a:r>
            <a:r>
              <a:rPr lang="en-US" sz="3200" b="1" dirty="0">
                <a:solidFill>
                  <a:schemeClr val="bg1"/>
                </a:solidFill>
              </a:rPr>
              <a:t>functionality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</a:rPr>
              <a:t>feature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</a:rPr>
              <a:t>user story</a:t>
            </a:r>
            <a:r>
              <a:rPr lang="en-US" sz="3200" dirty="0"/>
              <a:t> that can be tested</a:t>
            </a:r>
          </a:p>
          <a:p>
            <a:pPr lvl="1"/>
            <a:r>
              <a:rPr lang="en-US" sz="3200" dirty="0"/>
              <a:t>Also called </a:t>
            </a:r>
            <a:r>
              <a:rPr lang="en-US" sz="3200" b="1" dirty="0">
                <a:solidFill>
                  <a:schemeClr val="bg1"/>
                </a:solidFill>
              </a:rPr>
              <a:t>story under test</a:t>
            </a:r>
            <a:r>
              <a:rPr lang="en-US" sz="3200" dirty="0"/>
              <a:t> or </a:t>
            </a:r>
            <a:r>
              <a:rPr lang="en-US" sz="3200" b="1" dirty="0">
                <a:solidFill>
                  <a:schemeClr val="bg1"/>
                </a:solidFill>
              </a:rPr>
              <a:t>feature under test</a:t>
            </a:r>
          </a:p>
          <a:p>
            <a:pPr lvl="1"/>
            <a:r>
              <a:rPr lang="en-US" sz="3200" dirty="0"/>
              <a:t>Example: </a:t>
            </a:r>
            <a:r>
              <a:rPr lang="en-US" sz="3200" i="1" dirty="0"/>
              <a:t>test the login form</a:t>
            </a:r>
            <a:endParaRPr lang="en-US" sz="3200" b="1" i="1" dirty="0">
              <a:solidFill>
                <a:schemeClr val="bg1"/>
              </a:solidFill>
            </a:endParaRPr>
          </a:p>
          <a:p>
            <a:r>
              <a:rPr lang="en-US" sz="3600" b="1" dirty="0"/>
              <a:t>Why we need it?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Complicated systems </a:t>
            </a:r>
            <a:r>
              <a:rPr lang="en-US" dirty="0"/>
              <a:t>can be split into set of </a:t>
            </a:r>
            <a:r>
              <a:rPr lang="en-US" b="1" dirty="0"/>
              <a:t>test scenarios</a:t>
            </a:r>
          </a:p>
          <a:p>
            <a:pPr lvl="1"/>
            <a:r>
              <a:rPr lang="en-US" dirty="0"/>
              <a:t>Serve as a quick tool to determine </a:t>
            </a: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dirty="0"/>
              <a:t> work </a:t>
            </a:r>
            <a:r>
              <a:rPr lang="en-US" b="1" dirty="0">
                <a:solidFill>
                  <a:schemeClr val="bg1"/>
                </a:solidFill>
              </a:rPr>
              <a:t>effort</a:t>
            </a:r>
          </a:p>
          <a:p>
            <a:pPr lvl="1"/>
            <a:r>
              <a:rPr lang="en-US" dirty="0"/>
              <a:t>For studying </a:t>
            </a:r>
            <a:r>
              <a:rPr lang="en-US" b="1" dirty="0">
                <a:solidFill>
                  <a:schemeClr val="bg1"/>
                </a:solidFill>
              </a:rPr>
              <a:t>end-to-end functioning</a:t>
            </a:r>
            <a:r>
              <a:rPr lang="en-US" dirty="0"/>
              <a:t> of the program</a:t>
            </a:r>
            <a:endParaRPr lang="en-US" sz="3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Scenario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6789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796752" cy="552876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scenario 1</a:t>
            </a:r>
            <a:r>
              <a:rPr lang="en-US" dirty="0"/>
              <a:t>: 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Register to the platform</a:t>
            </a:r>
            <a:endParaRPr lang="bg-BG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Test Scenarios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77D20-4669-B3A7-7373-D14FECBEA4C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04849" y="1195388"/>
            <a:ext cx="5651151" cy="552876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scenario </a:t>
            </a:r>
            <a:r>
              <a:rPr lang="bg-BG" b="1" dirty="0">
                <a:solidFill>
                  <a:schemeClr val="bg1"/>
                </a:solidFill>
              </a:rPr>
              <a:t>2</a:t>
            </a:r>
            <a:r>
              <a:rPr lang="en-US" dirty="0"/>
              <a:t>: 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Enroll in a course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E9A288-D25A-53A4-063E-DBC3B1B97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4" t="13736" r="7033" b="16929"/>
          <a:stretch/>
        </p:blipFill>
        <p:spPr>
          <a:xfrm>
            <a:off x="1512018" y="2529000"/>
            <a:ext cx="3168845" cy="39600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  <a:effectLst>
            <a:outerShdw blurRad="1651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7F24D0-EC4D-91B3-B8F5-2EB0136DC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21"/>
          <a:stretch/>
        </p:blipFill>
        <p:spPr>
          <a:xfrm>
            <a:off x="7208464" y="2529000"/>
            <a:ext cx="3149787" cy="395999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  <a:effectLst>
            <a:outerShdw blurRad="266700" dist="190500" dir="246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721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367E14D-B2A6-6763-7E59-D7F9D7F45AA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What is Software Testing?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What is Software Quality Assurance?</a:t>
            </a:r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4BF6D-8371-C81C-678D-D4443BC87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738" y="1395362"/>
            <a:ext cx="2400524" cy="240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96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BF60CE-957A-16E2-2DAB-CFC446FE18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57D11-FEF2-C57F-C77D-0686D3371C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8332713" cy="55287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One </a:t>
            </a:r>
            <a:r>
              <a:rPr lang="en-US" sz="3200" b="1" dirty="0">
                <a:solidFill>
                  <a:schemeClr val="bg1"/>
                </a:solidFill>
              </a:rPr>
              <a:t>test scenario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/>
              <a:t>typically includes </a:t>
            </a:r>
            <a:r>
              <a:rPr lang="en-US" sz="3200" b="1" dirty="0"/>
              <a:t>several </a:t>
            </a:r>
            <a:r>
              <a:rPr lang="en-US" sz="3200" b="1" dirty="0">
                <a:solidFill>
                  <a:schemeClr val="bg1"/>
                </a:solidFill>
              </a:rPr>
              <a:t>test cases</a:t>
            </a:r>
          </a:p>
          <a:p>
            <a:pPr>
              <a:lnSpc>
                <a:spcPct val="100000"/>
              </a:lnSpc>
            </a:pPr>
            <a:endParaRPr lang="en-US" sz="3200" b="1" dirty="0"/>
          </a:p>
          <a:p>
            <a:pPr>
              <a:lnSpc>
                <a:spcPct val="100000"/>
              </a:lnSpc>
            </a:pPr>
            <a:r>
              <a:rPr lang="en-US" sz="3200" dirty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User story: </a:t>
            </a:r>
            <a:r>
              <a:rPr lang="en-US" sz="3200" b="1" i="1" dirty="0"/>
              <a:t>Users should be able to login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Test scenario: </a:t>
            </a:r>
            <a:r>
              <a:rPr lang="en-US" sz="3200" b="1" i="1" dirty="0"/>
              <a:t>Login with user + password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3200" dirty="0">
                <a:solidFill>
                  <a:srgbClr val="234465"/>
                </a:solidFill>
              </a:rPr>
              <a:t>Test cases: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3200" dirty="0">
                <a:solidFill>
                  <a:srgbClr val="234465"/>
                </a:solidFill>
              </a:rPr>
              <a:t>Login with </a:t>
            </a:r>
            <a:r>
              <a:rPr lang="en-US" sz="3200" b="1" dirty="0">
                <a:solidFill>
                  <a:srgbClr val="234465"/>
                </a:solidFill>
              </a:rPr>
              <a:t>valid user </a:t>
            </a:r>
            <a:r>
              <a:rPr lang="en-US" sz="3200" dirty="0">
                <a:solidFill>
                  <a:srgbClr val="234465"/>
                </a:solidFill>
              </a:rPr>
              <a:t>+ pass </a:t>
            </a:r>
            <a:r>
              <a:rPr lang="en-US" sz="3200" dirty="0">
                <a:solidFill>
                  <a:srgbClr val="234465"/>
                </a:solidFill>
                <a:sym typeface="Wingdings" panose="05000000000000000000" pitchFamily="2" charset="2"/>
              </a:rPr>
              <a:t> success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3200" dirty="0">
                <a:solidFill>
                  <a:srgbClr val="234465"/>
                </a:solidFill>
                <a:sym typeface="Wingdings" panose="05000000000000000000" pitchFamily="2" charset="2"/>
              </a:rPr>
              <a:t>Login with </a:t>
            </a:r>
            <a:r>
              <a:rPr lang="en-US" sz="3200" b="1" dirty="0">
                <a:solidFill>
                  <a:srgbClr val="234465"/>
                </a:solidFill>
                <a:sym typeface="Wingdings" panose="05000000000000000000" pitchFamily="2" charset="2"/>
              </a:rPr>
              <a:t>invalid user </a:t>
            </a:r>
            <a:r>
              <a:rPr lang="en-US" sz="3200" dirty="0">
                <a:solidFill>
                  <a:srgbClr val="234465"/>
                </a:solidFill>
                <a:sym typeface="Wingdings" panose="05000000000000000000" pitchFamily="2" charset="2"/>
              </a:rPr>
              <a:t>+ pass  error</a:t>
            </a:r>
            <a:endParaRPr lang="en-US" sz="3200" b="1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1371C1-17D9-8900-73A9-D5299F3B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Scenarios and Test Cases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E8DB23-1081-58B4-878A-D1C8AB41C94D}"/>
              </a:ext>
            </a:extLst>
          </p:cNvPr>
          <p:cNvGrpSpPr/>
          <p:nvPr/>
        </p:nvGrpSpPr>
        <p:grpSpPr>
          <a:xfrm>
            <a:off x="8629985" y="1539000"/>
            <a:ext cx="3123045" cy="2485894"/>
            <a:chOff x="6524020" y="2315984"/>
            <a:chExt cx="3123045" cy="2485894"/>
          </a:xfrm>
        </p:grpSpPr>
        <p:sp>
          <p:nvSpPr>
            <p:cNvPr id="9" name="AutoShape 5">
              <a:extLst>
                <a:ext uri="{FF2B5EF4-FFF2-40B4-BE49-F238E27FC236}">
                  <a16:creationId xmlns:a16="http://schemas.microsoft.com/office/drawing/2014/main" id="{27FA8E54-6F97-2D3A-1F0D-8D14A2F36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2148" y="2315984"/>
              <a:ext cx="2284917" cy="718039"/>
            </a:xfrm>
            <a:prstGeom prst="wedgeRoundRectCallout">
              <a:avLst>
                <a:gd name="adj1" fmla="val -33500"/>
                <a:gd name="adj2" fmla="val 10163"/>
                <a:gd name="adj3" fmla="val 16667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Test Case #1</a:t>
              </a:r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D05602F-FF4B-96BA-9589-61E79B8760B4}"/>
                </a:ext>
              </a:extLst>
            </p:cNvPr>
            <p:cNvSpPr/>
            <p:nvPr/>
          </p:nvSpPr>
          <p:spPr bwMode="auto">
            <a:xfrm rot="20173122">
              <a:off x="6524020" y="2678772"/>
              <a:ext cx="699804" cy="335822"/>
            </a:xfrm>
            <a:prstGeom prst="right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AutoShape 5">
              <a:extLst>
                <a:ext uri="{FF2B5EF4-FFF2-40B4-BE49-F238E27FC236}">
                  <a16:creationId xmlns:a16="http://schemas.microsoft.com/office/drawing/2014/main" id="{FDC565FF-2B04-0865-EF7B-430967ED2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2148" y="3197867"/>
              <a:ext cx="2284917" cy="718039"/>
            </a:xfrm>
            <a:prstGeom prst="wedgeRoundRectCallout">
              <a:avLst>
                <a:gd name="adj1" fmla="val -33500"/>
                <a:gd name="adj2" fmla="val 10163"/>
                <a:gd name="adj3" fmla="val 16667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Test Case #2</a:t>
              </a:r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F0128B3-6ED5-AFA3-1D64-5D9DD2ED40A1}"/>
                </a:ext>
              </a:extLst>
            </p:cNvPr>
            <p:cNvSpPr/>
            <p:nvPr/>
          </p:nvSpPr>
          <p:spPr bwMode="auto">
            <a:xfrm>
              <a:off x="6597149" y="3399386"/>
              <a:ext cx="585000" cy="315000"/>
            </a:xfrm>
            <a:prstGeom prst="right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AutoShape 5">
              <a:extLst>
                <a:ext uri="{FF2B5EF4-FFF2-40B4-BE49-F238E27FC236}">
                  <a16:creationId xmlns:a16="http://schemas.microsoft.com/office/drawing/2014/main" id="{70BB0B08-2E55-78B6-758C-42FE1F7CA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2148" y="4083839"/>
              <a:ext cx="2284917" cy="718039"/>
            </a:xfrm>
            <a:prstGeom prst="wedgeRoundRectCallout">
              <a:avLst>
                <a:gd name="adj1" fmla="val -33500"/>
                <a:gd name="adj2" fmla="val 10163"/>
                <a:gd name="adj3" fmla="val 16667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Test Case #3</a:t>
              </a:r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8E471DED-938C-4319-7A36-E14D0A5F831B}"/>
                </a:ext>
              </a:extLst>
            </p:cNvPr>
            <p:cNvSpPr/>
            <p:nvPr/>
          </p:nvSpPr>
          <p:spPr bwMode="auto">
            <a:xfrm rot="1360928">
              <a:off x="6548757" y="4090426"/>
              <a:ext cx="633113" cy="325166"/>
            </a:xfrm>
            <a:prstGeom prst="right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AutoShape 5">
            <a:extLst>
              <a:ext uri="{FF2B5EF4-FFF2-40B4-BE49-F238E27FC236}">
                <a16:creationId xmlns:a16="http://schemas.microsoft.com/office/drawing/2014/main" id="{86CD7D5E-6103-BAC9-8FE2-7540254DA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942" y="2386832"/>
            <a:ext cx="2261043" cy="786143"/>
          </a:xfrm>
          <a:prstGeom prst="wedgeRoundRectCallout">
            <a:avLst>
              <a:gd name="adj1" fmla="val -33500"/>
              <a:gd name="adj2" fmla="val 10163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Story</a:t>
            </a:r>
            <a:endParaRPr lang="bg-BG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428C02-DB48-5F2A-D0E5-C0AE84F22440}"/>
              </a:ext>
            </a:extLst>
          </p:cNvPr>
          <p:cNvGrpSpPr/>
          <p:nvPr/>
        </p:nvGrpSpPr>
        <p:grpSpPr>
          <a:xfrm>
            <a:off x="5074985" y="2386832"/>
            <a:ext cx="3414478" cy="786143"/>
            <a:chOff x="2969020" y="3163816"/>
            <a:chExt cx="3414478" cy="786143"/>
          </a:xfrm>
        </p:grpSpPr>
        <p:sp>
          <p:nvSpPr>
            <p:cNvPr id="16" name="AutoShape 5">
              <a:extLst>
                <a:ext uri="{FF2B5EF4-FFF2-40B4-BE49-F238E27FC236}">
                  <a16:creationId xmlns:a16="http://schemas.microsoft.com/office/drawing/2014/main" id="{3E80F94E-0170-1F49-448D-700962286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1552" y="3163816"/>
              <a:ext cx="2721946" cy="786143"/>
            </a:xfrm>
            <a:prstGeom prst="wedgeRoundRectCallout">
              <a:avLst>
                <a:gd name="adj1" fmla="val -33500"/>
                <a:gd name="adj2" fmla="val 10163"/>
                <a:gd name="adj3" fmla="val 16667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Test Scenario</a:t>
              </a:r>
              <a:endParaRPr lang="bg-BG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0A4B555-4387-DB56-3D50-C7C4E4557F96}"/>
                </a:ext>
              </a:extLst>
            </p:cNvPr>
            <p:cNvSpPr/>
            <p:nvPr/>
          </p:nvSpPr>
          <p:spPr bwMode="auto">
            <a:xfrm>
              <a:off x="2969020" y="3399386"/>
              <a:ext cx="585000" cy="315000"/>
            </a:xfrm>
            <a:prstGeom prst="right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504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Read </a:t>
            </a:r>
            <a:r>
              <a:rPr lang="en-US" b="1" dirty="0">
                <a:solidFill>
                  <a:schemeClr val="bg1"/>
                </a:solidFill>
              </a:rPr>
              <a:t>requirement</a:t>
            </a:r>
            <a:r>
              <a:rPr lang="en-US" dirty="0"/>
              <a:t> documents</a:t>
            </a:r>
          </a:p>
          <a:p>
            <a:r>
              <a:rPr lang="en-US" dirty="0"/>
              <a:t>Figure out possible </a:t>
            </a:r>
            <a:r>
              <a:rPr lang="en-US" b="1" dirty="0">
                <a:solidFill>
                  <a:schemeClr val="bg1"/>
                </a:solidFill>
              </a:rPr>
              <a:t>user actions </a:t>
            </a:r>
            <a:r>
              <a:rPr lang="en-US" dirty="0"/>
              <a:t>for each requirement</a:t>
            </a:r>
          </a:p>
          <a:p>
            <a:r>
              <a:rPr lang="en-US" dirty="0"/>
              <a:t>Write a test scenario for </a:t>
            </a:r>
            <a:r>
              <a:rPr lang="en-US" b="1" dirty="0">
                <a:solidFill>
                  <a:schemeClr val="bg1"/>
                </a:solidFill>
              </a:rPr>
              <a:t>each feature</a:t>
            </a:r>
          </a:p>
          <a:p>
            <a:pPr lvl="1"/>
            <a:r>
              <a:rPr lang="en-US" dirty="0"/>
              <a:t>Design tests to cover the </a:t>
            </a:r>
            <a:r>
              <a:rPr lang="en-US" b="1" dirty="0"/>
              <a:t>normal user flow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Design tests to cover the </a:t>
            </a:r>
            <a:r>
              <a:rPr lang="en-US" b="1" dirty="0"/>
              <a:t>unexpected user flow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/>
              <a:t>Make sure every requirement is </a:t>
            </a:r>
            <a:r>
              <a:rPr lang="en-US" b="1" dirty="0">
                <a:solidFill>
                  <a:schemeClr val="bg1"/>
                </a:solidFill>
              </a:rPr>
              <a:t>covered</a:t>
            </a:r>
          </a:p>
          <a:p>
            <a:r>
              <a:rPr lang="en-US" dirty="0"/>
              <a:t>Handout the scenarios for </a:t>
            </a:r>
            <a:r>
              <a:rPr lang="en-US" b="1" dirty="0">
                <a:solidFill>
                  <a:schemeClr val="bg1"/>
                </a:solidFill>
              </a:rPr>
              <a:t>review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Test Scenarios?</a:t>
            </a:r>
            <a:endParaRPr lang="bg-BG" dirty="0"/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42325E74-0915-B15E-4C78-26A12601E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326" y="3789000"/>
            <a:ext cx="2336988" cy="26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8BE5F67-3F18-0B0F-1C16-268D6AA8460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Tests of a Single Execution Path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Test Cases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500" y="1089000"/>
            <a:ext cx="3069000" cy="30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4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>
            <a:extLst>
              <a:ext uri="{FF2B5EF4-FFF2-40B4-BE49-F238E27FC236}">
                <a16:creationId xmlns:a16="http://schemas.microsoft.com/office/drawing/2014/main" id="{E4F39B52-36AD-4B24-A52A-BD87416E4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1557" y="6506199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What is a </a:t>
            </a:r>
            <a:r>
              <a:rPr lang="en-US" sz="3600" b="1" dirty="0">
                <a:solidFill>
                  <a:schemeClr val="bg1"/>
                </a:solidFill>
              </a:rPr>
              <a:t>test case</a:t>
            </a:r>
            <a:r>
              <a:rPr lang="en-US" sz="3600" b="1" dirty="0"/>
              <a:t>?</a:t>
            </a:r>
            <a:endParaRPr lang="bg-BG" sz="3600" b="1" dirty="0"/>
          </a:p>
          <a:p>
            <a:pPr lvl="1"/>
            <a:r>
              <a:rPr lang="en-US" sz="3200" dirty="0"/>
              <a:t>A sequence of </a:t>
            </a:r>
            <a:r>
              <a:rPr lang="en-US" sz="3200" b="1" dirty="0">
                <a:solidFill>
                  <a:schemeClr val="bg1"/>
                </a:solidFill>
              </a:rPr>
              <a:t>actions</a:t>
            </a:r>
            <a:r>
              <a:rPr lang="en-US" sz="3200" dirty="0"/>
              <a:t> executed to </a:t>
            </a:r>
            <a:r>
              <a:rPr lang="en-US" sz="3200" b="1" dirty="0">
                <a:solidFill>
                  <a:schemeClr val="bg1"/>
                </a:solidFill>
              </a:rPr>
              <a:t>verify</a:t>
            </a:r>
            <a:r>
              <a:rPr lang="en-US" sz="3200" dirty="0"/>
              <a:t> a particular use of a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feature</a:t>
            </a:r>
            <a:r>
              <a:rPr lang="en-US" sz="3200" dirty="0"/>
              <a:t> or </a:t>
            </a:r>
            <a:r>
              <a:rPr lang="en-US" sz="3200" b="1" dirty="0">
                <a:solidFill>
                  <a:schemeClr val="bg1"/>
                </a:solidFill>
              </a:rPr>
              <a:t>functionality</a:t>
            </a:r>
            <a:r>
              <a:rPr lang="en-US" sz="3200" dirty="0"/>
              <a:t> (a particular execution path)</a:t>
            </a:r>
            <a:endParaRPr lang="en-US" sz="3200" b="1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May include specific input and output </a:t>
            </a:r>
            <a:r>
              <a:rPr lang="en-US" b="1" dirty="0">
                <a:solidFill>
                  <a:schemeClr val="bg1"/>
                </a:solidFill>
              </a:rPr>
              <a:t>conditions</a:t>
            </a:r>
            <a:endParaRPr lang="bg-BG" sz="3200" b="1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3600" b="1" dirty="0"/>
              <a:t>Why </a:t>
            </a:r>
            <a:r>
              <a:rPr lang="bg-BG" sz="3600" b="1" dirty="0"/>
              <a:t>do </a:t>
            </a:r>
            <a:r>
              <a:rPr lang="en-US" sz="3600" b="1" dirty="0"/>
              <a:t>we need it?</a:t>
            </a:r>
          </a:p>
          <a:p>
            <a:pPr lvl="1"/>
            <a:r>
              <a:rPr lang="en-US" dirty="0"/>
              <a:t>Compare </a:t>
            </a:r>
            <a:r>
              <a:rPr lang="en-US" b="1" dirty="0">
                <a:solidFill>
                  <a:schemeClr val="bg1"/>
                </a:solidFill>
              </a:rPr>
              <a:t>expected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actual</a:t>
            </a:r>
            <a:r>
              <a:rPr lang="en-US" dirty="0"/>
              <a:t> results for </a:t>
            </a:r>
            <a:r>
              <a:rPr lang="bg-BG" dirty="0"/>
              <a:t>а </a:t>
            </a:r>
            <a:r>
              <a:rPr lang="en-US" dirty="0"/>
              <a:t>certain execution path</a:t>
            </a:r>
          </a:p>
          <a:p>
            <a:pPr lvl="1"/>
            <a:r>
              <a:rPr lang="en-US" dirty="0"/>
              <a:t>Examines the </a:t>
            </a:r>
            <a:r>
              <a:rPr lang="en-US" b="1" dirty="0">
                <a:solidFill>
                  <a:schemeClr val="bg1"/>
                </a:solidFill>
              </a:rPr>
              <a:t>functioning</a:t>
            </a:r>
            <a:r>
              <a:rPr lang="en-US" dirty="0"/>
              <a:t> of a software component with certain </a:t>
            </a:r>
            <a:r>
              <a:rPr lang="en-US" b="1" dirty="0"/>
              <a:t>input</a:t>
            </a:r>
            <a:r>
              <a:rPr lang="en-US" dirty="0"/>
              <a:t> and under certain </a:t>
            </a:r>
            <a:r>
              <a:rPr lang="en-US" b="1" dirty="0"/>
              <a:t>entrance conditions</a:t>
            </a:r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Test Cases</a:t>
            </a:r>
            <a:endParaRPr lang="en-US" sz="4399" dirty="0"/>
          </a:p>
        </p:txBody>
      </p:sp>
    </p:spTree>
    <p:extLst>
      <p:ext uri="{BB962C8B-B14F-4D97-AF65-F5344CB8AC3E}">
        <p14:creationId xmlns:p14="http://schemas.microsoft.com/office/powerpoint/2010/main" val="392483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sz="quarter" idx="10"/>
          </p:nvPr>
        </p:nvSpPr>
        <p:spPr>
          <a:xfrm>
            <a:off x="2012609" y="1124216"/>
            <a:ext cx="10126596" cy="554514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7972" tIns="35991" rIns="107972" bIns="35991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399" dirty="0">
                <a:ea typeface="Calibri"/>
                <a:cs typeface="Calibri"/>
                <a:sym typeface="Calibri"/>
              </a:rPr>
              <a:t>Sequence of </a:t>
            </a:r>
            <a:r>
              <a:rPr lang="en-US" sz="3399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steps</a:t>
            </a:r>
            <a:r>
              <a:rPr lang="en-US" sz="3399" dirty="0">
                <a:ea typeface="Calibri"/>
                <a:cs typeface="Calibri"/>
                <a:sym typeface="Calibri"/>
              </a:rPr>
              <a:t> to check the </a:t>
            </a:r>
            <a:r>
              <a:rPr lang="en-US" sz="3399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correct</a:t>
            </a:r>
            <a:r>
              <a:rPr lang="en-US" sz="3399" dirty="0">
                <a:ea typeface="Calibri"/>
                <a:cs typeface="Calibri"/>
                <a:sym typeface="Calibri"/>
              </a:rPr>
              <a:t> behavior</a:t>
            </a:r>
            <a:endParaRPr sz="3399" dirty="0"/>
          </a:p>
          <a:p>
            <a:pPr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399" dirty="0">
                <a:ea typeface="Calibri"/>
                <a:cs typeface="Calibri"/>
                <a:sym typeface="Calibri"/>
              </a:rPr>
              <a:t>At </a:t>
            </a:r>
            <a:r>
              <a:rPr lang="en-US" sz="3399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least two cases </a:t>
            </a:r>
            <a:r>
              <a:rPr lang="en-US" sz="3399" dirty="0">
                <a:ea typeface="Calibri"/>
                <a:cs typeface="Calibri"/>
                <a:sym typeface="Calibri"/>
              </a:rPr>
              <a:t>to fully test certain scenario</a:t>
            </a:r>
            <a:endParaRPr sz="3399" dirty="0"/>
          </a:p>
          <a:p>
            <a:pPr marL="834837" lvl="1" indent="-457063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199" dirty="0">
                <a:ea typeface="Consolas"/>
                <a:cs typeface="Consolas"/>
                <a:sym typeface="Consolas"/>
              </a:rPr>
              <a:t>A </a:t>
            </a:r>
            <a:r>
              <a:rPr lang="en-US" sz="3199" b="1" dirty="0">
                <a:ea typeface="Consolas"/>
                <a:cs typeface="Consolas"/>
                <a:sym typeface="Consolas"/>
              </a:rPr>
              <a:t>positive</a:t>
            </a:r>
            <a:r>
              <a:rPr lang="en-US" sz="3199" dirty="0">
                <a:ea typeface="Consolas"/>
                <a:cs typeface="Consolas"/>
                <a:sym typeface="Consolas"/>
              </a:rPr>
              <a:t> test</a:t>
            </a:r>
            <a:endParaRPr sz="3199" dirty="0"/>
          </a:p>
          <a:p>
            <a:pPr marL="834837" lvl="1" indent="-457063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199" dirty="0">
                <a:ea typeface="Consolas"/>
                <a:cs typeface="Consolas"/>
                <a:sym typeface="Consolas"/>
              </a:rPr>
              <a:t>A </a:t>
            </a:r>
            <a:r>
              <a:rPr lang="en-US" sz="3199" b="1" dirty="0">
                <a:ea typeface="Consolas"/>
                <a:cs typeface="Consolas"/>
                <a:sym typeface="Consolas"/>
              </a:rPr>
              <a:t>negative</a:t>
            </a:r>
            <a:r>
              <a:rPr lang="en-US" sz="3199" dirty="0">
                <a:ea typeface="Consolas"/>
                <a:cs typeface="Consolas"/>
                <a:sym typeface="Consolas"/>
              </a:rPr>
              <a:t> test</a:t>
            </a:r>
            <a:endParaRPr sz="3199" dirty="0"/>
          </a:p>
          <a:p>
            <a:pPr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399" dirty="0">
                <a:ea typeface="Calibri"/>
                <a:cs typeface="Calibri"/>
                <a:sym typeface="Calibri"/>
              </a:rPr>
              <a:t>Test cases consist of:</a:t>
            </a:r>
            <a:endParaRPr sz="3399" dirty="0"/>
          </a:p>
          <a:p>
            <a:pPr marL="834836" lvl="1" indent="-457063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199" b="1" dirty="0">
                <a:ea typeface="Consolas"/>
                <a:cs typeface="Consolas"/>
                <a:sym typeface="Consolas"/>
              </a:rPr>
              <a:t>Title</a:t>
            </a:r>
            <a:r>
              <a:rPr lang="en-US" sz="3199" dirty="0">
                <a:ea typeface="Consolas"/>
                <a:cs typeface="Consolas"/>
                <a:sym typeface="Consolas"/>
              </a:rPr>
              <a:t> (+ optional </a:t>
            </a:r>
            <a:r>
              <a:rPr lang="en-US" sz="3199" b="1" dirty="0">
                <a:ea typeface="Consolas"/>
                <a:cs typeface="Consolas"/>
                <a:sym typeface="Consolas"/>
              </a:rPr>
              <a:t>description</a:t>
            </a:r>
            <a:r>
              <a:rPr lang="en-US" sz="3199" dirty="0">
                <a:ea typeface="Consolas"/>
                <a:cs typeface="Consolas"/>
                <a:sym typeface="Consolas"/>
              </a:rPr>
              <a:t>)</a:t>
            </a:r>
            <a:endParaRPr sz="3199" dirty="0">
              <a:ea typeface="Consolas"/>
              <a:cs typeface="Consolas"/>
              <a:sym typeface="Consolas"/>
            </a:endParaRPr>
          </a:p>
          <a:p>
            <a:pPr marL="834837" lvl="1" indent="-457063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199" b="1" dirty="0">
                <a:ea typeface="Consolas"/>
                <a:cs typeface="Consolas"/>
                <a:sym typeface="Consolas"/>
              </a:rPr>
              <a:t>Steps</a:t>
            </a:r>
            <a:r>
              <a:rPr lang="en-US" sz="3199" dirty="0">
                <a:ea typeface="Consolas"/>
                <a:cs typeface="Consolas"/>
                <a:sym typeface="Consolas"/>
              </a:rPr>
              <a:t> to follow</a:t>
            </a:r>
            <a:endParaRPr sz="3199" dirty="0"/>
          </a:p>
          <a:p>
            <a:pPr marL="834837" lvl="1" indent="-457063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199" dirty="0">
                <a:ea typeface="Consolas"/>
                <a:cs typeface="Consolas"/>
                <a:sym typeface="Consolas"/>
              </a:rPr>
              <a:t>Expected </a:t>
            </a:r>
            <a:r>
              <a:rPr lang="en-US" sz="3199" b="1" dirty="0">
                <a:ea typeface="Consolas"/>
                <a:cs typeface="Consolas"/>
                <a:sym typeface="Consolas"/>
              </a:rPr>
              <a:t>result</a:t>
            </a:r>
            <a:endParaRPr sz="3199" b="1" dirty="0"/>
          </a:p>
        </p:txBody>
      </p: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07972" tIns="35991" rIns="107972" bIns="35991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sz="4399" dirty="0">
                <a:latin typeface="+mn-lt"/>
                <a:ea typeface="Calibri"/>
                <a:cs typeface="Calibri"/>
                <a:sym typeface="Calibri"/>
              </a:rPr>
              <a:t>Test Case</a:t>
            </a:r>
            <a:endParaRPr sz="4399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94675DE-502A-4C11-9F56-4E605485D6DF}"/>
              </a:ext>
            </a:extLst>
          </p:cNvPr>
          <p:cNvSpPr txBox="1">
            <a:spLocks/>
          </p:cNvSpPr>
          <p:nvPr/>
        </p:nvSpPr>
        <p:spPr>
          <a:xfrm>
            <a:off x="11751557" y="6506199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/>
              <a:pPr/>
              <a:t>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3ACB8-7806-DAEF-D042-497038D3D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000" y="4239000"/>
            <a:ext cx="2033400" cy="20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4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12D2FF-9AAB-4C63-B78F-5F5FDB30FF67}"/>
              </a:ext>
            </a:extLst>
          </p:cNvPr>
          <p:cNvSpPr/>
          <p:nvPr/>
        </p:nvSpPr>
        <p:spPr bwMode="auto">
          <a:xfrm>
            <a:off x="207523" y="1284051"/>
            <a:ext cx="11776954" cy="5406770"/>
          </a:xfrm>
          <a:prstGeom prst="roundRect">
            <a:avLst>
              <a:gd name="adj" fmla="val 674"/>
            </a:avLst>
          </a:prstGeom>
          <a:solidFill>
            <a:srgbClr val="234465"/>
          </a:solidFill>
          <a:ln w="19050">
            <a:solidFill>
              <a:srgbClr val="306F78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D8028A-588B-5F31-52A2-55C4F9161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994491-6D33-96DA-6D64-44AD7CDA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– Structure and Example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7AF8766-90F0-702C-BB2A-9D1FB419A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7" y="1618058"/>
            <a:ext cx="4262411" cy="447523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25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5F41A0-4CD5-E7B1-2C13-410654EA0AB3}"/>
              </a:ext>
            </a:extLst>
          </p:cNvPr>
          <p:cNvSpPr txBox="1"/>
          <p:nvPr/>
        </p:nvSpPr>
        <p:spPr>
          <a:xfrm>
            <a:off x="695614" y="2626751"/>
            <a:ext cx="3600187" cy="3147015"/>
          </a:xfrm>
          <a:prstGeom prst="rect">
            <a:avLst/>
          </a:prstGeom>
          <a:noFill/>
          <a:ln w="12700">
            <a:noFill/>
          </a:ln>
          <a:scene3d>
            <a:camera prst="orthographicFront">
              <a:rot lat="0" lon="20999991" rev="18000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Roboto" panose="02000000000000000000" pitchFamily="2" charset="0"/>
              </a:rPr>
              <a:t>Title: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&lt;test title&gt;</a:t>
            </a:r>
          </a:p>
          <a:p>
            <a:pPr>
              <a:spcBef>
                <a:spcPts val="400"/>
              </a:spcBef>
            </a:pPr>
            <a:r>
              <a:rPr lang="en-US" sz="2000" b="1" dirty="0">
                <a:latin typeface="Roboto" panose="02000000000000000000" pitchFamily="2" charset="0"/>
              </a:rPr>
              <a:t>Description: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&lt;short overview&gt;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2000" b="1" dirty="0">
                <a:latin typeface="Roboto" panose="02000000000000000000" pitchFamily="2" charset="0"/>
              </a:rPr>
              <a:t>Steps</a:t>
            </a:r>
            <a:r>
              <a:rPr lang="en-US" sz="2000" dirty="0">
                <a:latin typeface="Roboto" panose="02000000000000000000" pitchFamily="2" charset="0"/>
              </a:rPr>
              <a:t>: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&lt;the testing procedure&gt;</a:t>
            </a:r>
          </a:p>
          <a:p>
            <a:pPr marL="447675" indent="-265113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 marL="447675" indent="-265113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 marL="447675" indent="-265113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>
              <a:spcBef>
                <a:spcPts val="400"/>
              </a:spcBef>
            </a:pPr>
            <a:r>
              <a:rPr lang="en-US" b="1" dirty="0">
                <a:latin typeface="Roboto" panose="02000000000000000000" pitchFamily="2" charset="0"/>
              </a:rPr>
              <a:t>Expected results</a:t>
            </a:r>
            <a:r>
              <a:rPr lang="en-US" dirty="0">
                <a:latin typeface="Roboto" panose="02000000000000000000" pitchFamily="2" charset="0"/>
              </a:rPr>
              <a:t>: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A3B0CDB-982B-6BB2-B6A6-672E55F9D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4957832" y="1050416"/>
            <a:ext cx="6604826" cy="5544615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25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970FD2-FCC0-21CD-392A-414989833499}"/>
              </a:ext>
            </a:extLst>
          </p:cNvPr>
          <p:cNvSpPr txBox="1"/>
          <p:nvPr/>
        </p:nvSpPr>
        <p:spPr>
          <a:xfrm>
            <a:off x="5107344" y="2080306"/>
            <a:ext cx="6192688" cy="4118563"/>
          </a:xfrm>
          <a:prstGeom prst="rect">
            <a:avLst/>
          </a:prstGeom>
          <a:noFill/>
          <a:ln w="12700">
            <a:noFill/>
          </a:ln>
          <a:scene3d>
            <a:camera prst="orthographicFront">
              <a:rot lat="21579158" lon="21000356" rev="2152200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</a:rPr>
              <a:t>Title: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Brew a small coffee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latin typeface="Roboto" panose="02000000000000000000" pitchFamily="2" charset="0"/>
              </a:rPr>
              <a:t>Description: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start the coffee machine, fill water and ground coffee, and brew a cup of coffee.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000" b="1" dirty="0">
                <a:latin typeface="Roboto" panose="02000000000000000000" pitchFamily="2" charset="0"/>
              </a:rPr>
              <a:t>Steps</a:t>
            </a:r>
            <a:r>
              <a:rPr lang="en-US" sz="2000" dirty="0">
                <a:latin typeface="Roboto" panose="02000000000000000000" pitchFamily="2" charset="0"/>
              </a:rPr>
              <a:t>: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</a:endParaRPr>
          </a:p>
          <a:p>
            <a:pPr marL="447675" indent="-265113">
              <a:lnSpc>
                <a:spcPct val="115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Power on the machine.</a:t>
            </a:r>
          </a:p>
          <a:p>
            <a:pPr marL="447675" indent="-265113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Put ground coffee blend in the coffee outlet.</a:t>
            </a:r>
          </a:p>
          <a:p>
            <a:pPr marL="447675" indent="-265113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Fill the water container to its max level.</a:t>
            </a:r>
          </a:p>
          <a:p>
            <a:pPr marL="447675" indent="-265113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latin typeface="Roboto" panose="02000000000000000000" pitchFamily="2" charset="0"/>
              </a:rPr>
              <a:t>Expected results</a:t>
            </a:r>
            <a:r>
              <a:rPr lang="en-US" sz="2000" dirty="0">
                <a:latin typeface="Roboto" panose="02000000000000000000" pitchFamily="2" charset="0"/>
              </a:rPr>
              <a:t>: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The brew process should complete in &lt; 50 seconds.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The coffee cup should hold a hot small coffee (60 ml).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9298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>
            <a:extLst>
              <a:ext uri="{FF2B5EF4-FFF2-40B4-BE49-F238E27FC236}">
                <a16:creationId xmlns:a16="http://schemas.microsoft.com/office/drawing/2014/main" id="{E4F39B52-36AD-4B24-A52A-BD87416E4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1557" y="6506199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</a:t>
            </a:r>
            <a:r>
              <a:rPr lang="en-US" b="1" dirty="0">
                <a:solidFill>
                  <a:schemeClr val="bg1"/>
                </a:solidFill>
              </a:rPr>
              <a:t>test scenario</a:t>
            </a:r>
            <a:r>
              <a:rPr lang="en-US" dirty="0"/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/>
              <a:t>Register to the platform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cases </a:t>
            </a:r>
            <a:r>
              <a:rPr lang="en-US" dirty="0"/>
              <a:t>for this scenario:</a:t>
            </a:r>
          </a:p>
          <a:p>
            <a:pPr lvl="1"/>
            <a:r>
              <a:rPr lang="en-US" dirty="0"/>
              <a:t>Non-existing valid username </a:t>
            </a:r>
            <a:r>
              <a:rPr lang="en-US" dirty="0">
                <a:sym typeface="Wingdings" panose="05000000000000000000" pitchFamily="2" charset="2"/>
              </a:rPr>
              <a:t> success</a:t>
            </a:r>
            <a:endParaRPr lang="en-US" dirty="0"/>
          </a:p>
          <a:p>
            <a:pPr lvl="1"/>
            <a:r>
              <a:rPr lang="en-US" dirty="0"/>
              <a:t>Duplicated username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</a:p>
          <a:p>
            <a:pPr lvl="1"/>
            <a:r>
              <a:rPr lang="en-US" dirty="0"/>
              <a:t>Empty username or password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Too long username  error</a:t>
            </a:r>
          </a:p>
          <a:p>
            <a:pPr lvl="1"/>
            <a:r>
              <a:rPr lang="en-US" dirty="0"/>
              <a:t>Invalid characters in username / password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99" dirty="0"/>
              <a:t>Test Scenarios and Test Cases – Example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8571000" y="1629949"/>
            <a:ext cx="3035637" cy="3644051"/>
            <a:chOff x="7089992" y="1523998"/>
            <a:chExt cx="4186016" cy="4569303"/>
          </a:xfrm>
        </p:grpSpPr>
        <p:sp>
          <p:nvSpPr>
            <p:cNvPr id="5" name="Rounded Rectangle 4"/>
            <p:cNvSpPr/>
            <p:nvPr/>
          </p:nvSpPr>
          <p:spPr>
            <a:xfrm>
              <a:off x="7089992" y="1523998"/>
              <a:ext cx="4186016" cy="4569303"/>
            </a:xfrm>
            <a:prstGeom prst="roundRect">
              <a:avLst>
                <a:gd name="adj" fmla="val 3658"/>
              </a:avLst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449151" y="2185717"/>
              <a:ext cx="3456383" cy="0"/>
            </a:xfrm>
            <a:prstGeom prst="line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449149" y="1624751"/>
              <a:ext cx="3456384" cy="501571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99" b="1" dirty="0"/>
                <a:t>User Registration</a:t>
              </a:r>
              <a:endParaRPr lang="bg-BG" sz="1999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449151" y="3666580"/>
              <a:ext cx="3456383" cy="46805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999" b="1" dirty="0"/>
                <a:t>•••••••••••</a:t>
              </a:r>
              <a:endParaRPr lang="bg-BG" sz="1999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49124" y="3226563"/>
              <a:ext cx="3528391" cy="501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9" dirty="0"/>
                <a:t>Password:</a:t>
              </a:r>
              <a:endParaRPr lang="bg-BG" sz="1999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090416" y="5305031"/>
              <a:ext cx="2101844" cy="517584"/>
            </a:xfrm>
            <a:prstGeom prst="roundRect">
              <a:avLst/>
            </a:prstGeom>
            <a:solidFill>
              <a:srgbClr val="FFEAC9"/>
            </a:solidFill>
            <a:ln>
              <a:solidFill>
                <a:srgbClr val="234465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99" b="1" dirty="0">
                  <a:solidFill>
                    <a:schemeClr val="tx1"/>
                  </a:solidFill>
                  <a:effectLst>
                    <a:glow rad="12700">
                      <a:schemeClr val="accent6">
                        <a:lumMod val="50000"/>
                        <a:alpha val="20000"/>
                      </a:schemeClr>
                    </a:glow>
                  </a:effectLst>
                </a:rPr>
                <a:t>Register</a:t>
              </a:r>
              <a:endParaRPr lang="bg-BG" sz="2199" b="1" dirty="0">
                <a:solidFill>
                  <a:schemeClr val="tx1"/>
                </a:solidFill>
                <a:effectLst>
                  <a:glow rad="12700">
                    <a:schemeClr val="accent6">
                      <a:lumMod val="50000"/>
                      <a:alpha val="20000"/>
                    </a:schemeClr>
                  </a:glo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449152" y="4614927"/>
              <a:ext cx="3456383" cy="46805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999" b="1" noProof="1"/>
                <a:t>Maria Steward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49125" y="4174909"/>
              <a:ext cx="3528392" cy="501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9" dirty="0"/>
                <a:t>Full Name:</a:t>
              </a:r>
              <a:endParaRPr lang="bg-BG" sz="1999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49154" y="2726088"/>
              <a:ext cx="3456384" cy="46805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999" b="1" noProof="1"/>
                <a:t>maria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49126" y="2286073"/>
              <a:ext cx="3528392" cy="501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9" dirty="0"/>
                <a:t>Username:</a:t>
              </a:r>
              <a:endParaRPr lang="bg-BG" sz="1999" dirty="0"/>
            </a:p>
          </p:txBody>
        </p:sp>
      </p:grpSp>
    </p:spTree>
    <p:extLst>
      <p:ext uri="{BB962C8B-B14F-4D97-AF65-F5344CB8AC3E}">
        <p14:creationId xmlns:p14="http://schemas.microsoft.com/office/powerpoint/2010/main" val="88506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5763"/>
            <a:ext cx="7581212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3" y="1419225"/>
            <a:ext cx="8632995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8" y="3276600"/>
            <a:ext cx="2882677" cy="31205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FF63CD-D28B-C408-0420-39A43C547E87}"/>
              </a:ext>
            </a:extLst>
          </p:cNvPr>
          <p:cNvSpPr txBox="1"/>
          <p:nvPr/>
        </p:nvSpPr>
        <p:spPr>
          <a:xfrm>
            <a:off x="852326" y="1796650"/>
            <a:ext cx="7581211" cy="460235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2"/>
                </a:solidFill>
                <a:sym typeface="Calibri"/>
              </a:rPr>
              <a:t>Definition of </a:t>
            </a: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SQA</a:t>
            </a:r>
            <a:r>
              <a:rPr lang="en-US" sz="3600" b="1" dirty="0">
                <a:solidFill>
                  <a:srgbClr val="F2A40D"/>
                </a:solidFill>
                <a:sym typeface="Calibri"/>
              </a:rPr>
              <a:t>	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2"/>
                </a:solidFill>
                <a:sym typeface="Calibri"/>
              </a:rPr>
              <a:t>Definition of </a:t>
            </a: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Software Testing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Software Defects </a:t>
            </a:r>
            <a:r>
              <a:rPr lang="en-US" sz="3600" dirty="0">
                <a:solidFill>
                  <a:schemeClr val="bg2"/>
                </a:solidFill>
                <a:sym typeface="Calibri"/>
              </a:rPr>
              <a:t>/</a:t>
            </a:r>
            <a:r>
              <a:rPr lang="en-US" sz="3600" b="1" dirty="0">
                <a:solidFill>
                  <a:schemeClr val="bg1"/>
                </a:solidFill>
                <a:sym typeface="Calibri"/>
              </a:rPr>
              <a:t> </a:t>
            </a: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Bugs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Manual </a:t>
            </a:r>
            <a:r>
              <a:rPr lang="en-US" sz="3600" dirty="0">
                <a:solidFill>
                  <a:schemeClr val="bg2"/>
                </a:solidFill>
                <a:sym typeface="Calibri"/>
              </a:rPr>
              <a:t>and</a:t>
            </a: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 Automation</a:t>
            </a:r>
            <a:r>
              <a:rPr lang="en-US" sz="3600" b="1" dirty="0">
                <a:solidFill>
                  <a:srgbClr val="F2A40D"/>
                </a:solidFill>
                <a:sym typeface="Calibri"/>
              </a:rPr>
              <a:t> </a:t>
            </a:r>
            <a:r>
              <a:rPr lang="en-US" sz="3600" dirty="0">
                <a:solidFill>
                  <a:schemeClr val="bg2"/>
                </a:solidFill>
                <a:sym typeface="Calibri"/>
              </a:rPr>
              <a:t>Testing 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Seven Testing Principles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Test Scenarios</a:t>
            </a:r>
            <a:r>
              <a:rPr lang="en-US" sz="3600" dirty="0">
                <a:solidFill>
                  <a:schemeClr val="bg2"/>
                </a:solidFill>
                <a:sym typeface="Calibri"/>
              </a:rPr>
              <a:t>: test a user story</a:t>
            </a:r>
            <a:r>
              <a:rPr lang="en-US" sz="3600" b="1" dirty="0">
                <a:solidFill>
                  <a:schemeClr val="bg1">
                    <a:lumMod val="40000"/>
                    <a:lumOff val="60000"/>
                  </a:schemeClr>
                </a:solidFill>
                <a:sym typeface="Calibri"/>
              </a:rPr>
              <a:t> </a:t>
            </a:r>
            <a:endParaRPr lang="en-US" sz="3600" dirty="0">
              <a:solidFill>
                <a:schemeClr val="bg1">
                  <a:lumMod val="40000"/>
                  <a:lumOff val="60000"/>
                </a:schemeClr>
              </a:solidFill>
              <a:sym typeface="Calibri"/>
            </a:endParaRP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Test Cases</a:t>
            </a:r>
            <a:r>
              <a:rPr lang="en-US" sz="3600" dirty="0">
                <a:solidFill>
                  <a:schemeClr val="bg2"/>
                </a:solidFill>
                <a:sym typeface="Calibri"/>
              </a:rPr>
              <a:t>: test a single function </a:t>
            </a:r>
            <a:endParaRPr lang="en-US" sz="3600" b="1" dirty="0">
              <a:solidFill>
                <a:schemeClr val="bg1">
                  <a:lumMod val="40000"/>
                  <a:lumOff val="60000"/>
                </a:schemeClr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459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92846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9" name="Picture 18" descr="Logo, company nam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695C7C5-DABF-43EE-A6C1-EAE2EEE0C9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277587" y="5655568"/>
            <a:ext cx="1704391" cy="759297"/>
          </a:xfrm>
          <a:prstGeom prst="rect">
            <a:avLst/>
          </a:prstGeom>
        </p:spPr>
      </p:pic>
      <p:pic>
        <p:nvPicPr>
          <p:cNvPr id="23" name="Picture 22" descr="A picture containing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A25B75E-8216-4248-83D3-EC26438E3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193" y="5558957"/>
            <a:ext cx="1593799" cy="952521"/>
          </a:xfrm>
          <a:prstGeom prst="rect">
            <a:avLst/>
          </a:prstGeom>
        </p:spPr>
      </p:pic>
      <p:pic>
        <p:nvPicPr>
          <p:cNvPr id="24" name="Picture 23" descr="Graphical user interface, text, applicati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99BE8E0D-4CD6-423C-B482-4BF691E004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2735348" y="2557422"/>
            <a:ext cx="2211823" cy="1089203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3A1E1CA1-D56C-4DE1-9BDC-F2FA10D093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1" y="4194384"/>
            <a:ext cx="2366037" cy="1025101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low confidence">
            <a:hlinkClick r:id="rId10"/>
            <a:extLst>
              <a:ext uri="{FF2B5EF4-FFF2-40B4-BE49-F238E27FC236}">
                <a16:creationId xmlns:a16="http://schemas.microsoft.com/office/drawing/2014/main" id="{7E770D87-9E84-428A-B6DE-60CA6A95A9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61" y="875362"/>
            <a:ext cx="2184284" cy="1714353"/>
          </a:xfrm>
          <a:prstGeom prst="rect">
            <a:avLst/>
          </a:prstGeom>
        </p:spPr>
      </p:pic>
      <p:pic>
        <p:nvPicPr>
          <p:cNvPr id="34" name="Picture 33" descr="A picture containing logo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68388868-5056-476F-9288-137236A042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00" y="5641819"/>
            <a:ext cx="1815525" cy="869659"/>
          </a:xfrm>
          <a:prstGeom prst="rect">
            <a:avLst/>
          </a:prstGeom>
        </p:spPr>
      </p:pic>
      <p:pic>
        <p:nvPicPr>
          <p:cNvPr id="35" name="Picture 34" descr="Logo&#10;&#10;Description automatically generated with low confidence">
            <a:hlinkClick r:id="rId14"/>
            <a:extLst>
              <a:ext uri="{FF2B5EF4-FFF2-40B4-BE49-F238E27FC236}">
                <a16:creationId xmlns:a16="http://schemas.microsoft.com/office/drawing/2014/main" id="{B87F00C9-0D0A-4D3E-82E8-9A2CFBB8B6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36" y="1383106"/>
            <a:ext cx="5236953" cy="965563"/>
          </a:xfrm>
          <a:prstGeom prst="rect">
            <a:avLst/>
          </a:prstGeom>
        </p:spPr>
      </p:pic>
      <p:pic>
        <p:nvPicPr>
          <p:cNvPr id="36" name="Picture 35" descr="Shape&#10;&#10;Description automatically generated with medium confidence">
            <a:hlinkClick r:id="rId16"/>
            <a:extLst>
              <a:ext uri="{FF2B5EF4-FFF2-40B4-BE49-F238E27FC236}">
                <a16:creationId xmlns:a16="http://schemas.microsoft.com/office/drawing/2014/main" id="{3B30853C-111E-4B36-8BEF-DFE3C6A84C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61" y="5601521"/>
            <a:ext cx="2520171" cy="869659"/>
          </a:xfrm>
          <a:prstGeom prst="rect">
            <a:avLst/>
          </a:prstGeom>
        </p:spPr>
      </p:pic>
      <p:pic>
        <p:nvPicPr>
          <p:cNvPr id="37" name="Picture 36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92837D2B-E933-480C-87FA-0B9DBAACA0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69" y="4086151"/>
            <a:ext cx="2779263" cy="1075844"/>
          </a:xfrm>
          <a:prstGeom prst="rect">
            <a:avLst/>
          </a:prstGeom>
        </p:spPr>
      </p:pic>
      <p:pic>
        <p:nvPicPr>
          <p:cNvPr id="38" name="Picture 37" descr="Graphical user interface&#10;&#10;Description automatically generated with low confidence">
            <a:hlinkClick r:id="rId20"/>
            <a:extLst>
              <a:ext uri="{FF2B5EF4-FFF2-40B4-BE49-F238E27FC236}">
                <a16:creationId xmlns:a16="http://schemas.microsoft.com/office/drawing/2014/main" id="{DF73092C-E471-4116-B890-7E22547038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5" y="1476349"/>
            <a:ext cx="1865077" cy="2314493"/>
          </a:xfrm>
          <a:prstGeom prst="rect">
            <a:avLst/>
          </a:prstGeom>
        </p:spPr>
      </p:pic>
      <p:pic>
        <p:nvPicPr>
          <p:cNvPr id="39" name="Picture 38" descr="Text&#10;&#10;Description automatically generated with low confidence">
            <a:hlinkClick r:id="rId22"/>
            <a:extLst>
              <a:ext uri="{FF2B5EF4-FFF2-40B4-BE49-F238E27FC236}">
                <a16:creationId xmlns:a16="http://schemas.microsoft.com/office/drawing/2014/main" id="{282CE06A-8307-4AAA-8AF5-19743201766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77" y="4363431"/>
            <a:ext cx="2757360" cy="621896"/>
          </a:xfrm>
          <a:prstGeom prst="rect">
            <a:avLst/>
          </a:prstGeom>
        </p:spPr>
      </p:pic>
      <p:pic>
        <p:nvPicPr>
          <p:cNvPr id="40" name="Picture 39" descr="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C1CA53F6-A2C4-4E43-8E82-B322807D580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945" y="3914016"/>
            <a:ext cx="1740047" cy="1218032"/>
          </a:xfrm>
          <a:prstGeom prst="rect">
            <a:avLst/>
          </a:prstGeom>
        </p:spPr>
      </p:pic>
      <p:pic>
        <p:nvPicPr>
          <p:cNvPr id="41" name="Picture 40" descr="Logo&#10;&#10;Description automatically generated">
            <a:hlinkClick r:id="rId26"/>
            <a:extLst>
              <a:ext uri="{FF2B5EF4-FFF2-40B4-BE49-F238E27FC236}">
                <a16:creationId xmlns:a16="http://schemas.microsoft.com/office/drawing/2014/main" id="{A286012A-1A6D-4FD8-AF54-DE72F6FC321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69" y="2542277"/>
            <a:ext cx="1656523" cy="1104348"/>
          </a:xfrm>
          <a:prstGeom prst="rect">
            <a:avLst/>
          </a:prstGeom>
        </p:spPr>
      </p:pic>
      <p:pic>
        <p:nvPicPr>
          <p:cNvPr id="42" name="Picture 41" descr="A blue and white logo&#10;&#10;Description automatically generated with medium confidence">
            <a:hlinkClick r:id="rId28"/>
            <a:extLst>
              <a:ext uri="{FF2B5EF4-FFF2-40B4-BE49-F238E27FC236}">
                <a16:creationId xmlns:a16="http://schemas.microsoft.com/office/drawing/2014/main" id="{B5A85CC1-6CE9-43CE-84E8-5F0D26AF4C9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55" y="2585651"/>
            <a:ext cx="3396816" cy="94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78D359D-BFC9-4FB9-8654-A5D0FCAEF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Slide Body">
            <a:extLst>
              <a:ext uri="{FF2B5EF4-FFF2-40B4-BE49-F238E27FC236}">
                <a16:creationId xmlns:a16="http://schemas.microsoft.com/office/drawing/2014/main" id="{A0EF9AB8-63CB-4B89-9275-E585DBDDC0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72875"/>
          </a:xfrm>
        </p:spPr>
        <p:txBody>
          <a:bodyPr>
            <a:normAutofit/>
          </a:bodyPr>
          <a:lstStyle/>
          <a:p>
            <a:pPr marL="361950" lvl="0" indent="-361950">
              <a:lnSpc>
                <a:spcPct val="110000"/>
              </a:lnSpc>
              <a:buClr>
                <a:srgbClr val="235057"/>
              </a:buClr>
            </a:pPr>
            <a:r>
              <a:rPr lang="en-US" dirty="0">
                <a:solidFill>
                  <a:srgbClr val="235057"/>
                </a:solidFill>
              </a:rPr>
              <a:t>What is "</a:t>
            </a:r>
            <a:r>
              <a:rPr lang="en-US" b="1" dirty="0">
                <a:solidFill>
                  <a:srgbClr val="FFA000"/>
                </a:solidFill>
              </a:rPr>
              <a:t>software quality assurance</a:t>
            </a:r>
            <a:r>
              <a:rPr lang="en-US" dirty="0">
                <a:solidFill>
                  <a:srgbClr val="235057"/>
                </a:solidFill>
              </a:rPr>
              <a:t>" (</a:t>
            </a:r>
            <a:r>
              <a:rPr lang="en-US" b="1" dirty="0">
                <a:solidFill>
                  <a:srgbClr val="234465"/>
                </a:solidFill>
              </a:rPr>
              <a:t>SQA</a:t>
            </a:r>
            <a:r>
              <a:rPr lang="en-US" dirty="0">
                <a:solidFill>
                  <a:srgbClr val="234465"/>
                </a:solidFill>
              </a:rPr>
              <a:t> / </a:t>
            </a:r>
            <a:r>
              <a:rPr lang="en-US" b="1" dirty="0">
                <a:solidFill>
                  <a:srgbClr val="234465"/>
                </a:solidFill>
              </a:rPr>
              <a:t>QA</a:t>
            </a:r>
            <a:r>
              <a:rPr lang="en-US" dirty="0">
                <a:solidFill>
                  <a:srgbClr val="235057"/>
                </a:solidFill>
              </a:rPr>
              <a:t>)?</a:t>
            </a:r>
          </a:p>
          <a:p>
            <a:pPr marL="809625" lvl="1" indent="-361950">
              <a:lnSpc>
                <a:spcPct val="110000"/>
              </a:lnSpc>
              <a:buClr>
                <a:srgbClr val="235057"/>
              </a:buClr>
            </a:pPr>
            <a:r>
              <a:rPr lang="en-US" dirty="0">
                <a:solidFill>
                  <a:srgbClr val="235057"/>
                </a:solidFill>
              </a:rPr>
              <a:t>SQA aims to </a:t>
            </a:r>
            <a:r>
              <a:rPr lang="en-US" b="1" dirty="0">
                <a:solidFill>
                  <a:srgbClr val="FFA000"/>
                </a:solidFill>
              </a:rPr>
              <a:t>assure</a:t>
            </a:r>
            <a:r>
              <a:rPr lang="en-US" dirty="0">
                <a:solidFill>
                  <a:srgbClr val="235057"/>
                </a:solidFill>
              </a:rPr>
              <a:t> that the </a:t>
            </a:r>
            <a:r>
              <a:rPr lang="en-US" dirty="0"/>
              <a:t>software</a:t>
            </a:r>
            <a:r>
              <a:rPr lang="en-US" dirty="0">
                <a:solidFill>
                  <a:srgbClr val="235057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behaves as expected</a:t>
            </a:r>
          </a:p>
          <a:p>
            <a:pPr marL="809625" lvl="1" indent="-361950">
              <a:lnSpc>
                <a:spcPct val="110000"/>
              </a:lnSpc>
              <a:buClr>
                <a:srgbClr val="235057"/>
              </a:buClr>
            </a:pPr>
            <a:r>
              <a:rPr lang="en-US" dirty="0"/>
              <a:t>SQA is a </a:t>
            </a:r>
            <a:r>
              <a:rPr lang="en-US" b="1" dirty="0">
                <a:solidFill>
                  <a:schemeClr val="bg1"/>
                </a:solidFill>
              </a:rPr>
              <a:t>methodology</a:t>
            </a:r>
            <a:r>
              <a:rPr lang="en-US" dirty="0"/>
              <a:t> of checking that software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complies with the requirements</a:t>
            </a:r>
          </a:p>
          <a:p>
            <a:pPr marL="809625" lvl="1" indent="-361950">
              <a:lnSpc>
                <a:spcPct val="110000"/>
              </a:lnSpc>
              <a:buClr>
                <a:srgbClr val="235057"/>
              </a:buClr>
            </a:pPr>
            <a:r>
              <a:rPr lang="en-US" dirty="0"/>
              <a:t>Most of the QA work is </a:t>
            </a:r>
            <a:r>
              <a:rPr lang="en-US" b="1" dirty="0">
                <a:solidFill>
                  <a:schemeClr val="bg1"/>
                </a:solidFill>
              </a:rPr>
              <a:t>software testing</a:t>
            </a:r>
            <a:r>
              <a:rPr lang="en-US" dirty="0"/>
              <a:t>: </a:t>
            </a:r>
            <a:r>
              <a:rPr lang="en-US" b="1" dirty="0"/>
              <a:t>manual</a:t>
            </a:r>
            <a:r>
              <a:rPr lang="en-US" dirty="0"/>
              <a:t> and </a:t>
            </a:r>
            <a:r>
              <a:rPr lang="en-US" b="1" dirty="0"/>
              <a:t>automated</a:t>
            </a:r>
            <a:endParaRPr lang="en-US" b="1" dirty="0">
              <a:solidFill>
                <a:srgbClr val="235057"/>
              </a:solidFill>
            </a:endParaRPr>
          </a:p>
          <a:p>
            <a:pPr marL="809625" lvl="1" indent="-361950">
              <a:lnSpc>
                <a:spcPct val="110000"/>
              </a:lnSpc>
              <a:buClr>
                <a:srgbClr val="235057"/>
              </a:buClr>
            </a:pPr>
            <a:r>
              <a:rPr lang="en-US" b="1" dirty="0">
                <a:solidFill>
                  <a:srgbClr val="235057"/>
                </a:solidFill>
              </a:rPr>
              <a:t>Bugs</a:t>
            </a:r>
            <a:r>
              <a:rPr lang="en-US" dirty="0">
                <a:solidFill>
                  <a:srgbClr val="235057"/>
                </a:solidFill>
              </a:rPr>
              <a:t> are reported and tracked via</a:t>
            </a:r>
            <a:r>
              <a:rPr lang="en-US" b="1" dirty="0">
                <a:solidFill>
                  <a:srgbClr val="235057"/>
                </a:solidFill>
              </a:rPr>
              <a:t> </a:t>
            </a:r>
            <a:r>
              <a:rPr lang="en-US" b="1" dirty="0">
                <a:solidFill>
                  <a:srgbClr val="FFA000"/>
                </a:solidFill>
              </a:rPr>
              <a:t>bug tracking systems</a:t>
            </a:r>
          </a:p>
          <a:p>
            <a:pPr marL="809625" lvl="1" indent="-361950">
              <a:lnSpc>
                <a:spcPct val="110000"/>
              </a:lnSpc>
              <a:buClr>
                <a:srgbClr val="235057"/>
              </a:buClr>
            </a:pPr>
            <a:r>
              <a:rPr lang="en-US" dirty="0">
                <a:solidFill>
                  <a:srgbClr val="235057"/>
                </a:solidFill>
              </a:rPr>
              <a:t>The QA process is performed by </a:t>
            </a:r>
            <a:r>
              <a:rPr lang="en-US" b="1" dirty="0">
                <a:solidFill>
                  <a:srgbClr val="FFA000"/>
                </a:solidFill>
              </a:rPr>
              <a:t>QA engineers</a:t>
            </a:r>
            <a:endParaRPr lang="en-US" dirty="0">
              <a:solidFill>
                <a:srgbClr val="235057"/>
              </a:solidFill>
            </a:endParaRP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Quality Assurance (SQA)</a:t>
            </a:r>
          </a:p>
        </p:txBody>
      </p:sp>
    </p:spTree>
    <p:extLst>
      <p:ext uri="{BB962C8B-B14F-4D97-AF65-F5344CB8AC3E}">
        <p14:creationId xmlns:p14="http://schemas.microsoft.com/office/powerpoint/2010/main" val="386781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498" y="1855527"/>
            <a:ext cx="3766935" cy="3521741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4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https://about.softuni.bg/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3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34114123-C942-490F-A6BB-FD3CFFFE4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5292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78D359D-BFC9-4FB9-8654-A5D0FCAEF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Slide Body">
            <a:extLst>
              <a:ext uri="{FF2B5EF4-FFF2-40B4-BE49-F238E27FC236}">
                <a16:creationId xmlns:a16="http://schemas.microsoft.com/office/drawing/2014/main" id="{A0EF9AB8-63CB-4B89-9275-E585DBDDC0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72875"/>
          </a:xfrm>
        </p:spPr>
        <p:txBody>
          <a:bodyPr>
            <a:normAutofit/>
          </a:bodyPr>
          <a:lstStyle/>
          <a:p>
            <a:pPr marL="361950" lvl="0" indent="-361950">
              <a:buClr>
                <a:srgbClr val="235057"/>
              </a:buClr>
            </a:pPr>
            <a:r>
              <a:rPr lang="en-US" dirty="0">
                <a:solidFill>
                  <a:srgbClr val="235057"/>
                </a:solidFill>
              </a:rPr>
              <a:t>Most of the QA work is </a:t>
            </a:r>
            <a:r>
              <a:rPr lang="en-US" b="1" dirty="0">
                <a:solidFill>
                  <a:srgbClr val="FFA000"/>
                </a:solidFill>
              </a:rPr>
              <a:t>software testing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Manual</a:t>
            </a:r>
            <a:r>
              <a:rPr lang="en-US" dirty="0"/>
              <a:t> testing (click and check the results)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Automation</a:t>
            </a:r>
            <a:r>
              <a:rPr lang="en-US" dirty="0"/>
              <a:t> testing (QA automation with scripts)</a:t>
            </a:r>
          </a:p>
          <a:p>
            <a:pPr>
              <a:spcBef>
                <a:spcPts val="18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Continuous integration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delivery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</a:rPr>
              <a:t>CI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CD pipeline</a:t>
            </a:r>
            <a:r>
              <a:rPr lang="en-US" dirty="0"/>
              <a:t>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Automated build &amp; deploy</a:t>
            </a:r>
            <a:br>
              <a:rPr lang="en-US" dirty="0"/>
            </a:br>
            <a:r>
              <a:rPr lang="en-US" dirty="0"/>
              <a:t>in a testing environment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Automated test execution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Notification / reporting</a:t>
            </a: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Quality Assurance (SQA)</a:t>
            </a:r>
          </a:p>
        </p:txBody>
      </p:sp>
      <p:pic>
        <p:nvPicPr>
          <p:cNvPr id="1030" name="Picture 6" descr="CI/CD Meaning - Continuous Integration and Delivery Explained">
            <a:extLst>
              <a:ext uri="{FF2B5EF4-FFF2-40B4-BE49-F238E27FC236}">
                <a16:creationId xmlns:a16="http://schemas.microsoft.com/office/drawing/2014/main" id="{4D225A19-16E1-5250-AFEF-FD86AB587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751" y="4284000"/>
            <a:ext cx="4437333" cy="22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58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78D359D-BFC9-4FB9-8654-A5D0FCAEF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Slide Body">
            <a:extLst>
              <a:ext uri="{FF2B5EF4-FFF2-40B4-BE49-F238E27FC236}">
                <a16:creationId xmlns:a16="http://schemas.microsoft.com/office/drawing/2014/main" id="{A0EF9AB8-63CB-4B89-9275-E585DBDDC0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72875"/>
          </a:xfrm>
        </p:spPr>
        <p:txBody>
          <a:bodyPr>
            <a:normAutofit/>
          </a:bodyPr>
          <a:lstStyle/>
          <a:p>
            <a:r>
              <a:rPr lang="en-US" b="1" dirty="0"/>
              <a:t>Software testing </a:t>
            </a:r>
            <a:r>
              <a:rPr lang="en-US" dirty="0"/>
              <a:t>is a way:</a:t>
            </a:r>
          </a:p>
          <a:p>
            <a:pPr lvl="1"/>
            <a:r>
              <a:rPr lang="en-US" dirty="0"/>
              <a:t>To assess the </a:t>
            </a:r>
            <a:r>
              <a:rPr lang="en-US" b="1" dirty="0">
                <a:solidFill>
                  <a:schemeClr val="bg1"/>
                </a:solidFill>
              </a:rPr>
              <a:t>quality</a:t>
            </a:r>
            <a:r>
              <a:rPr lang="en-US" dirty="0"/>
              <a:t> of the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endParaRPr lang="en-US" dirty="0"/>
          </a:p>
          <a:p>
            <a:pPr lvl="1"/>
            <a:r>
              <a:rPr lang="en-US" dirty="0"/>
              <a:t>To verify that it </a:t>
            </a:r>
            <a:r>
              <a:rPr lang="en-US" b="1" dirty="0">
                <a:solidFill>
                  <a:schemeClr val="bg1"/>
                </a:solidFill>
              </a:rPr>
              <a:t>satisfies</a:t>
            </a:r>
            <a:r>
              <a:rPr lang="en-US" dirty="0"/>
              <a:t> specified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  <a:r>
              <a:rPr lang="en-US" dirty="0"/>
              <a:t> and to find bugs</a:t>
            </a:r>
          </a:p>
          <a:p>
            <a:pPr lvl="1"/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reduce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risk</a:t>
            </a:r>
            <a:r>
              <a:rPr lang="en-US" dirty="0"/>
              <a:t> of software failure in operation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process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analyzing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r>
              <a:rPr lang="en-US" dirty="0"/>
              <a:t> item </a:t>
            </a:r>
          </a:p>
          <a:p>
            <a:pPr lvl="1"/>
            <a:r>
              <a:rPr lang="en-US" dirty="0"/>
              <a:t>To detect the differences between </a:t>
            </a:r>
            <a:r>
              <a:rPr lang="en-US" b="1" dirty="0">
                <a:solidFill>
                  <a:schemeClr val="bg1"/>
                </a:solidFill>
              </a:rPr>
              <a:t>existing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required</a:t>
            </a:r>
            <a:r>
              <a:rPr lang="en-US" dirty="0"/>
              <a:t> conditions</a:t>
            </a:r>
          </a:p>
          <a:p>
            <a:pPr lvl="1"/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evaluate</a:t>
            </a:r>
            <a:r>
              <a:rPr lang="en-US" dirty="0"/>
              <a:t> the features of the software item</a:t>
            </a: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Testing</a:t>
            </a:r>
          </a:p>
        </p:txBody>
      </p:sp>
    </p:spTree>
    <p:extLst>
      <p:ext uri="{BB962C8B-B14F-4D97-AF65-F5344CB8AC3E}">
        <p14:creationId xmlns:p14="http://schemas.microsoft.com/office/powerpoint/2010/main" val="399469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8</a:t>
            </a:fld>
            <a:endParaRPr lang="en-US" dirty="0"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Main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objectives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testing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Prevention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Verification of the </a:t>
            </a:r>
            <a:r>
              <a:rPr lang="en-US" b="1" dirty="0">
                <a:solidFill>
                  <a:schemeClr val="bg1"/>
                </a:solidFill>
              </a:rPr>
              <a:t>specified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Verification of the </a:t>
            </a:r>
            <a:r>
              <a:rPr lang="en-US" b="1" dirty="0">
                <a:solidFill>
                  <a:schemeClr val="bg1"/>
                </a:solidFill>
              </a:rPr>
              <a:t>expected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behavior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a software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reduce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level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of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risk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inadequate software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To provide </a:t>
            </a:r>
            <a:r>
              <a:rPr lang="en-US" b="1" dirty="0">
                <a:solidFill>
                  <a:schemeClr val="bg1"/>
                </a:solidFill>
              </a:rPr>
              <a:t>information</a:t>
            </a:r>
            <a:r>
              <a:rPr lang="en-US" dirty="0"/>
              <a:t> to stakeholders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To comply with </a:t>
            </a:r>
            <a:r>
              <a:rPr lang="en-US" b="1" dirty="0">
                <a:solidFill>
                  <a:schemeClr val="bg1"/>
                </a:solidFill>
              </a:rPr>
              <a:t>contractual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legal</a:t>
            </a:r>
            <a:r>
              <a:rPr lang="en-US" dirty="0"/>
              <a:t>, or </a:t>
            </a:r>
            <a:r>
              <a:rPr lang="en-US" b="1" dirty="0">
                <a:solidFill>
                  <a:schemeClr val="bg1"/>
                </a:solidFill>
              </a:rPr>
              <a:t>regulatory</a:t>
            </a:r>
            <a:r>
              <a:rPr lang="en-US" dirty="0"/>
              <a:t> requirements</a:t>
            </a:r>
            <a:endParaRPr lang="bg-BG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Objectives</a:t>
            </a:r>
            <a:endParaRPr lang="en-US" dirty="0"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A1D87-4E87-E1FF-564D-53B4759E6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000" y="1494000"/>
            <a:ext cx="1853400" cy="18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7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9" name="Rectangle 3"/>
          <p:cNvSpPr>
            <a:spLocks noGrp="1" noChangeArrowheads="1"/>
          </p:cNvSpPr>
          <p:nvPr>
            <p:ph type="body" sz="quarter" idx="10"/>
          </p:nvPr>
        </p:nvSpPr>
        <p:spPr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checks whether the developed</a:t>
            </a:r>
            <a:br>
              <a:rPr lang="en-US" dirty="0"/>
            </a:br>
            <a:r>
              <a:rPr lang="en-US" dirty="0"/>
              <a:t>software </a:t>
            </a:r>
            <a:r>
              <a:rPr lang="en-US" b="1" dirty="0">
                <a:solidFill>
                  <a:schemeClr val="bg1"/>
                </a:solidFill>
              </a:rPr>
              <a:t>conforms</a:t>
            </a:r>
            <a:r>
              <a:rPr lang="en-US" dirty="0"/>
              <a:t> to the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  <a:endParaRPr lang="bg-BG" b="1" i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Testing aims to </a:t>
            </a:r>
            <a:r>
              <a:rPr lang="en-US" b="1" dirty="0">
                <a:solidFill>
                  <a:schemeClr val="bg1"/>
                </a:solidFill>
              </a:rPr>
              <a:t>find &amp; report defects </a:t>
            </a:r>
            <a:r>
              <a:rPr lang="en-US" dirty="0"/>
              <a:t>(bugs)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Software testing process includes: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planning</a:t>
            </a:r>
            <a:r>
              <a:rPr lang="en-US" b="1" dirty="0"/>
              <a:t>:</a:t>
            </a:r>
            <a:r>
              <a:rPr lang="en-US" dirty="0"/>
              <a:t> what, when, how to test?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design</a:t>
            </a:r>
            <a:r>
              <a:rPr lang="en-US" dirty="0"/>
              <a:t>: test </a:t>
            </a:r>
            <a:r>
              <a:rPr lang="en-US" b="1" dirty="0"/>
              <a:t>scenarios</a:t>
            </a:r>
            <a:r>
              <a:rPr lang="en-US" dirty="0"/>
              <a:t> &amp; test </a:t>
            </a:r>
            <a:r>
              <a:rPr lang="en-US" b="1" dirty="0"/>
              <a:t>cases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Setup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test environment</a:t>
            </a:r>
            <a:r>
              <a:rPr lang="en-US" dirty="0"/>
              <a:t>: install, configure, prepare test data, …</a:t>
            </a:r>
            <a:endParaRPr lang="en-US" b="1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execution</a:t>
            </a:r>
            <a:r>
              <a:rPr lang="en-US" dirty="0"/>
              <a:t>: perform the tests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reporting</a:t>
            </a:r>
            <a:r>
              <a:rPr lang="en-US" dirty="0"/>
              <a:t>: log the test results and bugs found</a:t>
            </a:r>
            <a:endParaRPr lang="bg-BG" dirty="0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The Software Testing Process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AE30FF75-C59D-CDBA-D5FE-6998B7E743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F663E24-B077-C1FD-05FB-2E59B9552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333" y="1370736"/>
            <a:ext cx="1861409" cy="9462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92D060B-F2BE-4E29-ED45-2F976ECE3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486" y="1908883"/>
            <a:ext cx="835155" cy="19216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91544C1-E78B-C426-3987-D1A099143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5246" y="3525914"/>
            <a:ext cx="1885064" cy="119923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6C38AA1-1FD6-E661-769F-D840930B3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058" y="2978873"/>
            <a:ext cx="1527141" cy="15617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5765B44-0B59-A7F7-84EB-6D98E0A0F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366" y="1479737"/>
            <a:ext cx="1264663" cy="17055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EA2BA8E-BDAA-22CD-D947-E7A7FE5EA0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2506" y="2219371"/>
            <a:ext cx="1957933" cy="151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833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1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59662</TotalTime>
  <Words>2965</Words>
  <Application>Microsoft Office PowerPoint</Application>
  <PresentationFormat>Widescreen</PresentationFormat>
  <Paragraphs>484</Paragraphs>
  <Slides>52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Calibri (Body)</vt:lpstr>
      <vt:lpstr>Consolas</vt:lpstr>
      <vt:lpstr>Roboto</vt:lpstr>
      <vt:lpstr>Wingdings</vt:lpstr>
      <vt:lpstr>Wingdings 2</vt:lpstr>
      <vt:lpstr>SoftUni</vt:lpstr>
      <vt:lpstr>Software Quality Assurance: Introduction</vt:lpstr>
      <vt:lpstr>Table of Contents</vt:lpstr>
      <vt:lpstr>You Have Questions?</vt:lpstr>
      <vt:lpstr>What is Software Quality Assurance?</vt:lpstr>
      <vt:lpstr>Software Quality Assurance (SQA)</vt:lpstr>
      <vt:lpstr>Software Quality Assurance (SQA)</vt:lpstr>
      <vt:lpstr>Software Testing</vt:lpstr>
      <vt:lpstr>Testing Objectives</vt:lpstr>
      <vt:lpstr>The Software Testing Process</vt:lpstr>
      <vt:lpstr>Software Defects (Bugs)</vt:lpstr>
      <vt:lpstr>Software Defects</vt:lpstr>
      <vt:lpstr>Error vs. Defect vs. Failure</vt:lpstr>
      <vt:lpstr>What Could Cause Defects? (1)</vt:lpstr>
      <vt:lpstr>Examples</vt:lpstr>
      <vt:lpstr>What Could Cause Defects? (2)</vt:lpstr>
      <vt:lpstr>What Could Cause Defects? (3)</vt:lpstr>
      <vt:lpstr>Examples</vt:lpstr>
      <vt:lpstr>Crucial Software Bugs</vt:lpstr>
      <vt:lpstr>Some Crucial Software Bugs (1)</vt:lpstr>
      <vt:lpstr>Some Crucial Software Bugs (2)</vt:lpstr>
      <vt:lpstr>Some Crucial Software Bugs (3)</vt:lpstr>
      <vt:lpstr>Some Crucial Software Bugs (4)</vt:lpstr>
      <vt:lpstr>Some Crucial Software Bugs (5)</vt:lpstr>
      <vt:lpstr>Manual vs. Automation Testing</vt:lpstr>
      <vt:lpstr>Manual and Automation Testing</vt:lpstr>
      <vt:lpstr>Manual vs. Automation</vt:lpstr>
      <vt:lpstr>Manual Test Demo</vt:lpstr>
      <vt:lpstr>Automation Test Example</vt:lpstr>
      <vt:lpstr>Seven Testing Principles</vt:lpstr>
      <vt:lpstr>Seven Testing Principles (1)</vt:lpstr>
      <vt:lpstr>Seven Testing Principles (2)</vt:lpstr>
      <vt:lpstr>Seven Testing Principles (3)</vt:lpstr>
      <vt:lpstr>Seven Testing Principles (4)</vt:lpstr>
      <vt:lpstr>Seven Testing Principles (5)</vt:lpstr>
      <vt:lpstr>Seven Testing Principles (6)</vt:lpstr>
      <vt:lpstr>Seven Testing Principles (7)</vt:lpstr>
      <vt:lpstr>Test Scenarios</vt:lpstr>
      <vt:lpstr>Test Scenario</vt:lpstr>
      <vt:lpstr>Example: Test Scenarios</vt:lpstr>
      <vt:lpstr>Test Scenarios and Test Cases</vt:lpstr>
      <vt:lpstr>How to Write Test Scenarios?</vt:lpstr>
      <vt:lpstr>Test Cases</vt:lpstr>
      <vt:lpstr>Test Cases</vt:lpstr>
      <vt:lpstr>Test Case</vt:lpstr>
      <vt:lpstr>Test Case – Structure and Example</vt:lpstr>
      <vt:lpstr>Test Scenarios and Test Cases – Example</vt:lpstr>
      <vt:lpstr>Summary</vt:lpstr>
      <vt:lpstr>Questions?</vt:lpstr>
      <vt:lpstr>SoftUni Diamond Partners</vt:lpstr>
      <vt:lpstr>Educational Partners</vt:lpstr>
      <vt:lpstr>License</vt:lpstr>
      <vt:lpstr>Trainings @ Software University (SoftUni)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Quality Assurance: Introduction</dc:title>
  <dc:subject>Software Development</dc:subject>
  <dc:creator>Software University</dc:creator>
  <cp:keywords>QA, SoftUni; Software University; programming; coding; computer programming; software development; software engineering; software technologies; digital skills; technical skills; training; course</cp:keywords>
  <dc:description>QA Automation Course © SoftUni – https://softuni.org
© Software University – https://softuni.bg
Copyrighted document. Unauthorized copy, reproduction or use is not permitted.</dc:description>
  <cp:lastModifiedBy>Miroslava Dimitrova</cp:lastModifiedBy>
  <cp:revision>377</cp:revision>
  <dcterms:created xsi:type="dcterms:W3CDTF">2018-05-23T13:08:44Z</dcterms:created>
  <dcterms:modified xsi:type="dcterms:W3CDTF">2023-05-18T09:19:31Z</dcterms:modified>
  <cp:category>quality assurance;computer programming;programming;software development;software engineering</cp:category>
</cp:coreProperties>
</file>